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Lst>
  <p:sldSz cx="7556500" cy="1069975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8" d="100"/>
          <a:sy n="68" d="100"/>
        </p:scale>
        <p:origin x="322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9120" y="230366"/>
            <a:ext cx="3614420" cy="1208919"/>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2664015" y="5014302"/>
            <a:ext cx="4846955" cy="371347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10/30/2025</a:t>
            </a:fld>
            <a:endParaRPr lang="en-US" dirty="0"/>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clerk@crimplesham-pc.gov.uk" TargetMode="External"/><Relationship Id="rId4" Type="http://schemas.openxmlformats.org/officeDocument/2006/relationships/hyperlink" Target="http://www.crimplesham-pc.gov.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object 3"/>
          <p:cNvSpPr/>
          <p:nvPr/>
        </p:nvSpPr>
        <p:spPr>
          <a:xfrm>
            <a:off x="4207729" y="480235"/>
            <a:ext cx="2398395" cy="9525"/>
          </a:xfrm>
          <a:custGeom>
            <a:avLst/>
            <a:gdLst/>
            <a:ahLst/>
            <a:cxnLst/>
            <a:rect l="l" t="t" r="r" b="b"/>
            <a:pathLst>
              <a:path w="2398395" h="9525">
                <a:moveTo>
                  <a:pt x="0" y="0"/>
                </a:moveTo>
                <a:lnTo>
                  <a:pt x="2398339" y="9506"/>
                </a:lnTo>
              </a:path>
            </a:pathLst>
          </a:custGeom>
          <a:ln w="9517">
            <a:solidFill>
              <a:srgbClr val="FFFFFF"/>
            </a:solidFill>
          </a:ln>
        </p:spPr>
        <p:txBody>
          <a:bodyPr wrap="square" lIns="0" tIns="0" rIns="0" bIns="0" rtlCol="0"/>
          <a:lstStyle/>
          <a:p>
            <a:endParaRPr dirty="0"/>
          </a:p>
        </p:txBody>
      </p:sp>
      <p:pic>
        <p:nvPicPr>
          <p:cNvPr id="4" name="object 4"/>
          <p:cNvPicPr/>
          <p:nvPr/>
        </p:nvPicPr>
        <p:blipFill>
          <a:blip r:embed="rId2" cstate="print"/>
          <a:stretch>
            <a:fillRect/>
          </a:stretch>
        </p:blipFill>
        <p:spPr>
          <a:xfrm>
            <a:off x="0" y="0"/>
            <a:ext cx="7555991" cy="2149476"/>
          </a:xfrm>
          <a:prstGeom prst="rect">
            <a:avLst/>
          </a:prstGeom>
        </p:spPr>
      </p:pic>
      <p:sp>
        <p:nvSpPr>
          <p:cNvPr id="5" name="object 5"/>
          <p:cNvSpPr txBox="1">
            <a:spLocks noGrp="1"/>
          </p:cNvSpPr>
          <p:nvPr>
            <p:ph type="title"/>
          </p:nvPr>
        </p:nvSpPr>
        <p:spPr>
          <a:xfrm>
            <a:off x="499120" y="230366"/>
            <a:ext cx="3614420" cy="949619"/>
          </a:xfrm>
          <a:prstGeom prst="rect">
            <a:avLst/>
          </a:prstGeom>
        </p:spPr>
        <p:txBody>
          <a:bodyPr vert="horz" wrap="square" lIns="0" tIns="51435" rIns="0" bIns="0" rtlCol="0">
            <a:spAutoFit/>
          </a:bodyPr>
          <a:lstStyle/>
          <a:p>
            <a:pPr marL="12700">
              <a:lnSpc>
                <a:spcPct val="100000"/>
              </a:lnSpc>
              <a:spcBef>
                <a:spcPts val="405"/>
              </a:spcBef>
            </a:pPr>
            <a:r>
              <a:rPr dirty="0"/>
              <a:t>Crimplesham</a:t>
            </a:r>
            <a:r>
              <a:rPr spc="345" dirty="0"/>
              <a:t> </a:t>
            </a:r>
            <a:r>
              <a:rPr dirty="0"/>
              <a:t>Parish</a:t>
            </a:r>
            <a:r>
              <a:rPr spc="365" dirty="0"/>
              <a:t> </a:t>
            </a:r>
            <a:r>
              <a:rPr spc="-10" dirty="0"/>
              <a:t>Council</a:t>
            </a:r>
          </a:p>
          <a:p>
            <a:pPr marL="12700">
              <a:lnSpc>
                <a:spcPct val="100000"/>
              </a:lnSpc>
              <a:spcBef>
                <a:spcPts val="730"/>
              </a:spcBef>
            </a:pPr>
            <a:r>
              <a:rPr sz="3200" spc="120" dirty="0">
                <a:latin typeface="Verdana"/>
                <a:cs typeface="Verdana"/>
              </a:rPr>
              <a:t>Newsletter</a:t>
            </a:r>
            <a:endParaRPr sz="3200" dirty="0">
              <a:latin typeface="Verdana"/>
              <a:cs typeface="Verdana"/>
            </a:endParaRPr>
          </a:p>
        </p:txBody>
      </p:sp>
      <p:sp>
        <p:nvSpPr>
          <p:cNvPr id="11" name="TextBox 10">
            <a:extLst>
              <a:ext uri="{FF2B5EF4-FFF2-40B4-BE49-F238E27FC236}">
                <a16:creationId xmlns:a16="http://schemas.microsoft.com/office/drawing/2014/main" id="{225359B2-8056-572F-C174-79A9FDF6F294}"/>
              </a:ext>
            </a:extLst>
          </p:cNvPr>
          <p:cNvSpPr txBox="1"/>
          <p:nvPr/>
        </p:nvSpPr>
        <p:spPr>
          <a:xfrm>
            <a:off x="77771" y="5298738"/>
            <a:ext cx="3473450" cy="5355312"/>
          </a:xfrm>
          <a:prstGeom prst="rect">
            <a:avLst/>
          </a:prstGeom>
          <a:noFill/>
        </p:spPr>
        <p:txBody>
          <a:bodyPr wrap="square" rtlCol="0">
            <a:spAutoFit/>
          </a:bodyPr>
          <a:lstStyle/>
          <a:p>
            <a:r>
              <a:rPr lang="en-GB" dirty="0">
                <a:effectLst/>
                <a:latin typeface="Calibri" panose="020F0502020204030204" pitchFamily="34" charset="0"/>
                <a:ea typeface="Times New Roman" panose="02020603050405020304" pitchFamily="18" charset="0"/>
              </a:rPr>
              <a:t>                 </a:t>
            </a:r>
            <a:r>
              <a:rPr lang="en-GB" b="1" dirty="0">
                <a:effectLst/>
                <a:latin typeface="Calibri" panose="020F0502020204030204" pitchFamily="34" charset="0"/>
                <a:ea typeface="Times New Roman" panose="02020603050405020304" pitchFamily="18" charset="0"/>
              </a:rPr>
              <a:t>Village Hall</a:t>
            </a:r>
            <a:endParaRPr lang="en-GB" b="1" dirty="0">
              <a:latin typeface="Calibri" panose="020F0502020204030204" pitchFamily="34" charset="0"/>
            </a:endParaRPr>
          </a:p>
          <a:p>
            <a:r>
              <a:rPr lang="en-US" sz="1200" dirty="0">
                <a:latin typeface="Calibri" panose="020F0502020204030204" pitchFamily="34" charset="0"/>
              </a:rPr>
              <a:t>The village hall was sold by auction in June 2025 with the sale completed on the 26 August 2025. The sale completed a lengthy process for the trustees of the village hall who completed the task with the consent of a majority vote carried out within the village, successfully concluded with a sale value of £190.000.00. </a:t>
            </a:r>
          </a:p>
          <a:p>
            <a:r>
              <a:rPr lang="en-US" sz="1200" dirty="0">
                <a:latin typeface="Calibri" panose="020F0502020204030204" pitchFamily="34" charset="0"/>
              </a:rPr>
              <a:t>The trustees are working with the Charity commission and their solicitors to conclude the financial arrangements and the winding up of this charity. </a:t>
            </a:r>
          </a:p>
          <a:p>
            <a:r>
              <a:rPr lang="en-US" sz="1200" dirty="0">
                <a:latin typeface="Calibri" panose="020F0502020204030204" pitchFamily="34" charset="0"/>
              </a:rPr>
              <a:t>When the trustees are able to provide final information on the financial arrangements with regard to the sale and the allocation of the funds, they will inform the village.</a:t>
            </a:r>
          </a:p>
          <a:p>
            <a:r>
              <a:rPr lang="en-US" sz="1200" dirty="0">
                <a:latin typeface="Calibri" panose="020F0502020204030204" pitchFamily="34" charset="0"/>
              </a:rPr>
              <a:t>Whilst there are different opinions regarding the viability of the hall, the trustees have worked with the best interest of the village and preservation of this lovely building, giving the new owners the opportunity to renovate the building. We wish the new owners well and welcome them to the village of Crimplesham</a:t>
            </a:r>
          </a:p>
          <a:p>
            <a:r>
              <a:rPr lang="en-US" sz="1200" b="1" i="1" dirty="0">
                <a:latin typeface="Calibri" panose="020F0502020204030204" pitchFamily="34" charset="0"/>
              </a:rPr>
              <a:t>Ann Woods Crimplesham Village Hall Trustee</a:t>
            </a:r>
          </a:p>
          <a:p>
            <a:endParaRPr lang="en-US" sz="1200" b="1" i="1" dirty="0">
              <a:latin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rPr>
              <a:t>clerk@crimplesham-pc.gov.uk </a:t>
            </a:r>
          </a:p>
          <a:p>
            <a:r>
              <a:rPr lang="en-GB" sz="1200" dirty="0">
                <a:effectLst/>
                <a:latin typeface="Calibri" panose="020F0502020204030204" pitchFamily="34" charset="0"/>
                <a:ea typeface="Times New Roman" panose="02020603050405020304" pitchFamily="18" charset="0"/>
              </a:rPr>
              <a:t>For further information Norfolk County Council has a road safety team on 0344 800 8020 or email</a:t>
            </a:r>
            <a:endParaRPr lang="en-GB" sz="1200"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F5B55C4D-0F94-67CF-0F83-10F43AD9A7EE}"/>
              </a:ext>
            </a:extLst>
          </p:cNvPr>
          <p:cNvPicPr>
            <a:picLocks noChangeAspect="1"/>
          </p:cNvPicPr>
          <p:nvPr/>
        </p:nvPicPr>
        <p:blipFill>
          <a:blip r:embed="rId3"/>
          <a:stretch>
            <a:fillRect/>
          </a:stretch>
        </p:blipFill>
        <p:spPr>
          <a:xfrm>
            <a:off x="4351210" y="9519047"/>
            <a:ext cx="3127519" cy="731583"/>
          </a:xfrm>
          <a:prstGeom prst="rect">
            <a:avLst/>
          </a:prstGeom>
        </p:spPr>
      </p:pic>
      <p:sp>
        <p:nvSpPr>
          <p:cNvPr id="14" name="TextBox 13">
            <a:extLst>
              <a:ext uri="{FF2B5EF4-FFF2-40B4-BE49-F238E27FC236}">
                <a16:creationId xmlns:a16="http://schemas.microsoft.com/office/drawing/2014/main" id="{5321EA65-14C3-9B10-0BB7-428E22981B8F}"/>
              </a:ext>
            </a:extLst>
          </p:cNvPr>
          <p:cNvSpPr txBox="1"/>
          <p:nvPr/>
        </p:nvSpPr>
        <p:spPr>
          <a:xfrm>
            <a:off x="77771" y="2397924"/>
            <a:ext cx="7515519" cy="3139321"/>
          </a:xfrm>
          <a:prstGeom prst="rect">
            <a:avLst/>
          </a:prstGeom>
          <a:noFill/>
        </p:spPr>
        <p:txBody>
          <a:bodyPr wrap="none" rtlCol="0">
            <a:spAutoFit/>
          </a:bodyPr>
          <a:lstStyle/>
          <a:p>
            <a:r>
              <a:rPr lang="en-US" b="1" spc="-10" dirty="0">
                <a:solidFill>
                  <a:schemeClr val="tx1"/>
                </a:solidFill>
                <a:latin typeface="Arial"/>
                <a:ea typeface="+mn-ea"/>
                <a:cs typeface="Arial"/>
              </a:rPr>
              <a:t>From the Parish Council Deputy Chairman</a:t>
            </a:r>
          </a:p>
          <a:p>
            <a:r>
              <a:rPr lang="en-US" sz="1200" b="1" spc="-10" dirty="0">
                <a:solidFill>
                  <a:schemeClr val="tx1"/>
                </a:solidFill>
                <a:latin typeface="Arial"/>
                <a:ea typeface="+mn-ea"/>
                <a:cs typeface="Arial"/>
              </a:rPr>
              <a:t>Welcome to the latest edition of our village newsletter. Since our last publication we have </a:t>
            </a:r>
          </a:p>
          <a:p>
            <a:r>
              <a:rPr lang="en-US" sz="1200" b="1" spc="-10" dirty="0">
                <a:solidFill>
                  <a:schemeClr val="tx1"/>
                </a:solidFill>
                <a:latin typeface="Arial"/>
                <a:ea typeface="+mn-ea"/>
                <a:cs typeface="Arial"/>
              </a:rPr>
              <a:t>unfortunately had to accept the resignation of our Biodiversity champion, Cllr Gina Ashman for </a:t>
            </a:r>
          </a:p>
          <a:p>
            <a:r>
              <a:rPr lang="en-US" sz="1200" b="1" spc="-10" dirty="0">
                <a:solidFill>
                  <a:schemeClr val="tx1"/>
                </a:solidFill>
                <a:latin typeface="Arial"/>
                <a:ea typeface="+mn-ea"/>
                <a:cs typeface="Arial"/>
              </a:rPr>
              <a:t>personal reasons. I and on behalf of everyone else will truly miss her enthusiasm for all things green,</a:t>
            </a:r>
          </a:p>
          <a:p>
            <a:r>
              <a:rPr lang="en-US" sz="1200" b="1" spc="-10" dirty="0">
                <a:solidFill>
                  <a:schemeClr val="tx1"/>
                </a:solidFill>
                <a:latin typeface="Arial"/>
                <a:ea typeface="+mn-ea"/>
                <a:cs typeface="Arial"/>
              </a:rPr>
              <a:t> from planting various trees and shrubs to enhancing the look of our village social areas to </a:t>
            </a:r>
          </a:p>
          <a:p>
            <a:r>
              <a:rPr lang="en-US" sz="1200" b="1" spc="-10" dirty="0">
                <a:solidFill>
                  <a:schemeClr val="tx1"/>
                </a:solidFill>
                <a:latin typeface="Arial"/>
                <a:ea typeface="+mn-ea"/>
                <a:cs typeface="Arial"/>
              </a:rPr>
              <a:t>championing bee friendly plants in our private gardens. With regards to our green spaces, I hope you </a:t>
            </a:r>
          </a:p>
          <a:p>
            <a:r>
              <a:rPr lang="en-US" sz="1200" b="1" spc="-10" dirty="0">
                <a:solidFill>
                  <a:schemeClr val="tx1"/>
                </a:solidFill>
                <a:latin typeface="Arial"/>
                <a:ea typeface="+mn-ea"/>
                <a:cs typeface="Arial"/>
              </a:rPr>
              <a:t>all enjoyed some great weather and managed to fully appreciate our new playing field equipment </a:t>
            </a:r>
          </a:p>
          <a:p>
            <a:r>
              <a:rPr lang="en-US" sz="1200" b="1" spc="-10" dirty="0">
                <a:solidFill>
                  <a:schemeClr val="tx1"/>
                </a:solidFill>
                <a:latin typeface="Arial"/>
                <a:ea typeface="+mn-ea"/>
                <a:cs typeface="Arial"/>
              </a:rPr>
              <a:t>whether it be friends or family members. As the Parish Council we continue to serve all our </a:t>
            </a:r>
          </a:p>
          <a:p>
            <a:r>
              <a:rPr lang="en-US" sz="1200" b="1" spc="-10" dirty="0">
                <a:solidFill>
                  <a:schemeClr val="tx1"/>
                </a:solidFill>
                <a:latin typeface="Arial"/>
                <a:ea typeface="+mn-ea"/>
                <a:cs typeface="Arial"/>
              </a:rPr>
              <a:t>Parishioners to the best of our ability by continuing to support and champion the improvement of </a:t>
            </a:r>
          </a:p>
          <a:p>
            <a:r>
              <a:rPr lang="en-US" sz="1200" b="1" spc="-10" dirty="0">
                <a:solidFill>
                  <a:schemeClr val="tx1"/>
                </a:solidFill>
                <a:latin typeface="Arial"/>
                <a:ea typeface="+mn-ea"/>
                <a:cs typeface="Arial"/>
              </a:rPr>
              <a:t>our lovely village so please be forthwith with any ideas you deem beneficial. On a safety note, with </a:t>
            </a:r>
          </a:p>
          <a:p>
            <a:r>
              <a:rPr lang="en-US" sz="1200" b="1" spc="-10" dirty="0">
                <a:solidFill>
                  <a:schemeClr val="tx1"/>
                </a:solidFill>
                <a:latin typeface="Arial"/>
                <a:ea typeface="+mn-ea"/>
                <a:cs typeface="Arial"/>
              </a:rPr>
              <a:t>the night’s drawing in please stay visible to the good drivers and not so good, who believe our road </a:t>
            </a:r>
          </a:p>
          <a:p>
            <a:r>
              <a:rPr lang="en-US" sz="1200" b="1" spc="-10" dirty="0">
                <a:solidFill>
                  <a:schemeClr val="tx1"/>
                </a:solidFill>
                <a:latin typeface="Arial"/>
                <a:ea typeface="+mn-ea"/>
                <a:cs typeface="Arial"/>
              </a:rPr>
              <a:t>is a national speed limit thoroughfare. We will be in tandem with personal safety, ensuring all street </a:t>
            </a:r>
          </a:p>
          <a:p>
            <a:r>
              <a:rPr lang="en-US" sz="1200" b="1" spc="-10" dirty="0">
                <a:solidFill>
                  <a:schemeClr val="tx1"/>
                </a:solidFill>
                <a:latin typeface="Arial"/>
                <a:ea typeface="+mn-ea"/>
                <a:cs typeface="Arial"/>
              </a:rPr>
              <a:t>lighting is in full working order.</a:t>
            </a:r>
          </a:p>
          <a:p>
            <a:r>
              <a:rPr lang="en-US" sz="1200" b="1" spc="-10" dirty="0">
                <a:solidFill>
                  <a:schemeClr val="tx1"/>
                </a:solidFill>
                <a:latin typeface="Arial"/>
                <a:ea typeface="+mn-ea"/>
                <a:cs typeface="Arial"/>
              </a:rPr>
              <a:t>Getting away from the doom and gloom of road safety, I as Vice Chair, all of my fellow councillors </a:t>
            </a:r>
          </a:p>
          <a:p>
            <a:r>
              <a:rPr lang="en-US" sz="1200" b="1" spc="-10" dirty="0">
                <a:solidFill>
                  <a:schemeClr val="tx1"/>
                </a:solidFill>
                <a:latin typeface="Arial"/>
                <a:ea typeface="+mn-ea"/>
                <a:cs typeface="Arial"/>
              </a:rPr>
              <a:t>and our fantastic Clerk wish you all a wonderful remaining 2025.</a:t>
            </a:r>
          </a:p>
          <a:p>
            <a:endParaRPr lang="en-US" sz="1200" b="1" spc="-10" dirty="0">
              <a:solidFill>
                <a:schemeClr val="tx1"/>
              </a:solidFill>
              <a:latin typeface="Arial"/>
              <a:ea typeface="+mn-ea"/>
              <a:cs typeface="Arial"/>
            </a:endParaRPr>
          </a:p>
        </p:txBody>
      </p:sp>
      <p:pic>
        <p:nvPicPr>
          <p:cNvPr id="17" name="Picture 16">
            <a:extLst>
              <a:ext uri="{FF2B5EF4-FFF2-40B4-BE49-F238E27FC236}">
                <a16:creationId xmlns:a16="http://schemas.microsoft.com/office/drawing/2014/main" id="{0AEB4085-C66C-92EE-971B-FBCC4D60BC40}"/>
              </a:ext>
            </a:extLst>
          </p:cNvPr>
          <p:cNvPicPr>
            <a:picLocks noChangeAspect="1"/>
          </p:cNvPicPr>
          <p:nvPr/>
        </p:nvPicPr>
        <p:blipFill>
          <a:blip r:embed="rId4"/>
          <a:stretch>
            <a:fillRect/>
          </a:stretch>
        </p:blipFill>
        <p:spPr>
          <a:xfrm>
            <a:off x="4349940" y="6044721"/>
            <a:ext cx="2828789" cy="2966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605556" y="10381963"/>
            <a:ext cx="2722245" cy="0"/>
          </a:xfrm>
          <a:custGeom>
            <a:avLst/>
            <a:gdLst/>
            <a:ahLst/>
            <a:cxnLst/>
            <a:rect l="l" t="t" r="r" b="b"/>
            <a:pathLst>
              <a:path w="2722245">
                <a:moveTo>
                  <a:pt x="0" y="0"/>
                </a:moveTo>
                <a:lnTo>
                  <a:pt x="2721865" y="0"/>
                </a:lnTo>
              </a:path>
            </a:pathLst>
          </a:custGeom>
          <a:ln w="9517">
            <a:solidFill>
              <a:srgbClr val="3D4E40"/>
            </a:solidFill>
          </a:ln>
        </p:spPr>
        <p:txBody>
          <a:bodyPr wrap="square" lIns="0" tIns="0" rIns="0" bIns="0" rtlCol="0"/>
          <a:lstStyle/>
          <a:p>
            <a:endParaRPr dirty="0"/>
          </a:p>
        </p:txBody>
      </p:sp>
      <p:grpSp>
        <p:nvGrpSpPr>
          <p:cNvPr id="7" name="object 7"/>
          <p:cNvGrpSpPr/>
          <p:nvPr/>
        </p:nvGrpSpPr>
        <p:grpSpPr>
          <a:xfrm>
            <a:off x="0" y="1498"/>
            <a:ext cx="7556501" cy="10698252"/>
            <a:chOff x="-122618" y="4839394"/>
            <a:chExt cx="7678608" cy="5848197"/>
          </a:xfrm>
        </p:grpSpPr>
        <p:pic>
          <p:nvPicPr>
            <p:cNvPr id="8" name="object 8"/>
            <p:cNvPicPr/>
            <p:nvPr/>
          </p:nvPicPr>
          <p:blipFill>
            <a:blip r:embed="rId2" cstate="print"/>
            <a:stretch>
              <a:fillRect/>
            </a:stretch>
          </p:blipFill>
          <p:spPr>
            <a:xfrm>
              <a:off x="-122618" y="4839394"/>
              <a:ext cx="4201214" cy="5848196"/>
            </a:xfrm>
            <a:prstGeom prst="rect">
              <a:avLst/>
            </a:prstGeom>
          </p:spPr>
        </p:pic>
        <p:pic>
          <p:nvPicPr>
            <p:cNvPr id="9" name="object 9"/>
            <p:cNvPicPr/>
            <p:nvPr/>
          </p:nvPicPr>
          <p:blipFill>
            <a:blip r:embed="rId3" cstate="print"/>
            <a:stretch>
              <a:fillRect/>
            </a:stretch>
          </p:blipFill>
          <p:spPr>
            <a:xfrm>
              <a:off x="3361914" y="4839394"/>
              <a:ext cx="4194076" cy="5848197"/>
            </a:xfrm>
            <a:prstGeom prst="rect">
              <a:avLst/>
            </a:prstGeom>
          </p:spPr>
        </p:pic>
      </p:grpSp>
      <p:sp>
        <p:nvSpPr>
          <p:cNvPr id="18" name="TextBox 17">
            <a:extLst>
              <a:ext uri="{FF2B5EF4-FFF2-40B4-BE49-F238E27FC236}">
                <a16:creationId xmlns:a16="http://schemas.microsoft.com/office/drawing/2014/main" id="{6129C1AB-EC9D-6768-54CE-BCD001A27CAC}"/>
              </a:ext>
            </a:extLst>
          </p:cNvPr>
          <p:cNvSpPr txBox="1"/>
          <p:nvPr/>
        </p:nvSpPr>
        <p:spPr>
          <a:xfrm>
            <a:off x="3452958" y="153371"/>
            <a:ext cx="2903359" cy="1200329"/>
          </a:xfrm>
          <a:prstGeom prst="rect">
            <a:avLst/>
          </a:prstGeom>
          <a:noFill/>
        </p:spPr>
        <p:txBody>
          <a:bodyPr wrap="none" rtlCol="0">
            <a:spAutoFit/>
          </a:bodyPr>
          <a:lstStyle>
            <a:defPPr>
              <a:defRPr kern="0"/>
            </a:defPPr>
            <a:lvl1pPr>
              <a:defRPr/>
            </a:lvl1pPr>
          </a:lstStyle>
          <a:p>
            <a:r>
              <a:rPr lang="en-US" dirty="0"/>
              <a:t>          Village Playing Field</a:t>
            </a:r>
          </a:p>
          <a:p>
            <a:endParaRPr lang="en-US" dirty="0"/>
          </a:p>
          <a:p>
            <a:endParaRPr lang="en-US" dirty="0"/>
          </a:p>
          <a:p>
            <a:endParaRPr lang="en-US" dirty="0"/>
          </a:p>
        </p:txBody>
      </p:sp>
      <p:sp>
        <p:nvSpPr>
          <p:cNvPr id="5" name="TextBox 4">
            <a:extLst>
              <a:ext uri="{FF2B5EF4-FFF2-40B4-BE49-F238E27FC236}">
                <a16:creationId xmlns:a16="http://schemas.microsoft.com/office/drawing/2014/main" id="{42A0C2E4-07DC-F497-EA88-B15166B54A86}"/>
              </a:ext>
            </a:extLst>
          </p:cNvPr>
          <p:cNvSpPr txBox="1"/>
          <p:nvPr/>
        </p:nvSpPr>
        <p:spPr>
          <a:xfrm>
            <a:off x="129519" y="231404"/>
            <a:ext cx="3259431" cy="4216539"/>
          </a:xfrm>
          <a:prstGeom prst="rect">
            <a:avLst/>
          </a:prstGeom>
          <a:noFill/>
        </p:spPr>
        <p:txBody>
          <a:bodyPr wrap="square">
            <a:spAutoFit/>
          </a:bodyPr>
          <a:lstStyle/>
          <a:p>
            <a:r>
              <a:rPr lang="en-US" sz="1600" dirty="0"/>
              <a:t>Vacancies for Parish  Councillors </a:t>
            </a:r>
          </a:p>
          <a:p>
            <a:r>
              <a:rPr lang="en-US" sz="1200" dirty="0">
                <a:latin typeface="Calibri" panose="020F0502020204030204" pitchFamily="34" charset="0"/>
              </a:rPr>
              <a:t>Would you like to make a positive </a:t>
            </a:r>
          </a:p>
          <a:p>
            <a:r>
              <a:rPr lang="en-US" sz="1200" dirty="0">
                <a:latin typeface="Calibri" panose="020F0502020204030204" pitchFamily="34" charset="0"/>
              </a:rPr>
              <a:t>difference in our village? As a Parish councillor, you can influence decisions that affect our community.</a:t>
            </a:r>
          </a:p>
          <a:p>
            <a:r>
              <a:rPr lang="en-US" sz="1200" dirty="0">
                <a:latin typeface="Calibri" panose="020F0502020204030204" pitchFamily="34" charset="0"/>
              </a:rPr>
              <a:t>Following resignations , we are looking  to co-opt new councillors to the Parish Council.</a:t>
            </a:r>
          </a:p>
          <a:p>
            <a:r>
              <a:rPr lang="en-US" sz="1200" dirty="0">
                <a:latin typeface="Calibri" panose="020F0502020204030204" pitchFamily="34" charset="0"/>
              </a:rPr>
              <a:t>Further information about the Parish Council can be found on our website </a:t>
            </a:r>
            <a:r>
              <a:rPr lang="en-US" sz="1200" dirty="0">
                <a:latin typeface="Calibri" panose="020F0502020204030204" pitchFamily="34" charset="0"/>
                <a:hlinkClick r:id="rId4"/>
              </a:rPr>
              <a:t>www.crimplesham-pc.gov.uk</a:t>
            </a:r>
            <a:r>
              <a:rPr lang="en-US" sz="1200" dirty="0">
                <a:latin typeface="Calibri" panose="020F0502020204030204" pitchFamily="34" charset="0"/>
              </a:rPr>
              <a:t> </a:t>
            </a:r>
          </a:p>
          <a:p>
            <a:r>
              <a:rPr lang="en-US" sz="1200" dirty="0">
                <a:latin typeface="Calibri" panose="020F0502020204030204" pitchFamily="34" charset="0"/>
              </a:rPr>
              <a:t>Should you wish to be considered or find out more about the position of Parish Councillor, please contact Melanie Hilton , Parish Clerk at </a:t>
            </a:r>
          </a:p>
          <a:p>
            <a:r>
              <a:rPr lang="en-US" sz="1200" dirty="0">
                <a:latin typeface="Calibri" panose="020F0502020204030204" pitchFamily="34" charset="0"/>
                <a:hlinkClick r:id="rId5"/>
              </a:rPr>
              <a:t>clerk@crimplesham-pc.gov.uk</a:t>
            </a:r>
            <a:r>
              <a:rPr lang="en-US" sz="1200" dirty="0">
                <a:latin typeface="Calibri" panose="020F0502020204030204" pitchFamily="34" charset="0"/>
              </a:rPr>
              <a:t> </a:t>
            </a:r>
          </a:p>
          <a:p>
            <a:endParaRPr lang="en-US" sz="1600" dirty="0">
              <a:latin typeface="Calibri" panose="020F0502020204030204" pitchFamily="34" charset="0"/>
            </a:endParaRPr>
          </a:p>
          <a:p>
            <a:r>
              <a:rPr lang="en-US" sz="1600" b="1" i="1" dirty="0">
                <a:latin typeface="Rockwell" panose="02060603020205020403" pitchFamily="18" charset="0"/>
              </a:rPr>
              <a:t>Would like to make a difference, and be involved in shaping the future of your local community?</a:t>
            </a:r>
          </a:p>
          <a:p>
            <a:endParaRPr lang="en-US" sz="1600" dirty="0">
              <a:latin typeface="Calibri" panose="020F0502020204030204" pitchFamily="34" charset="0"/>
            </a:endParaRPr>
          </a:p>
        </p:txBody>
      </p:sp>
      <p:pic>
        <p:nvPicPr>
          <p:cNvPr id="2" name="Picture 1">
            <a:extLst>
              <a:ext uri="{FF2B5EF4-FFF2-40B4-BE49-F238E27FC236}">
                <a16:creationId xmlns:a16="http://schemas.microsoft.com/office/drawing/2014/main" id="{C09F0C91-16FC-9D6C-1102-766175F19243}"/>
              </a:ext>
            </a:extLst>
          </p:cNvPr>
          <p:cNvPicPr>
            <a:picLocks noChangeAspect="1"/>
          </p:cNvPicPr>
          <p:nvPr/>
        </p:nvPicPr>
        <p:blipFill>
          <a:blip r:embed="rId6"/>
          <a:stretch>
            <a:fillRect/>
          </a:stretch>
        </p:blipFill>
        <p:spPr>
          <a:xfrm>
            <a:off x="4133135" y="7439094"/>
            <a:ext cx="2451890" cy="2451890"/>
          </a:xfrm>
          <a:prstGeom prst="rect">
            <a:avLst/>
          </a:prstGeom>
        </p:spPr>
      </p:pic>
      <p:sp>
        <p:nvSpPr>
          <p:cNvPr id="3" name="TextBox 2">
            <a:extLst>
              <a:ext uri="{FF2B5EF4-FFF2-40B4-BE49-F238E27FC236}">
                <a16:creationId xmlns:a16="http://schemas.microsoft.com/office/drawing/2014/main" id="{18EB0166-AC73-66DF-8C91-1A59D23DBE12}"/>
              </a:ext>
            </a:extLst>
          </p:cNvPr>
          <p:cNvSpPr txBox="1"/>
          <p:nvPr/>
        </p:nvSpPr>
        <p:spPr>
          <a:xfrm>
            <a:off x="3470209" y="493204"/>
            <a:ext cx="4136069" cy="3877985"/>
          </a:xfrm>
          <a:prstGeom prst="rect">
            <a:avLst/>
          </a:prstGeom>
          <a:noFill/>
        </p:spPr>
        <p:txBody>
          <a:bodyPr wrap="none" rtlCol="0">
            <a:spAutoFit/>
          </a:bodyPr>
          <a:lstStyle>
            <a:defPPr>
              <a:defRPr kern="0"/>
            </a:defPPr>
            <a:lvl1pPr>
              <a:defRPr/>
            </a:lvl1pPr>
          </a:lstStyle>
          <a:p>
            <a:r>
              <a:rPr lang="en-US" sz="1200" dirty="0">
                <a:latin typeface="Century Gothic" panose="020B0502020202020204" pitchFamily="34" charset="0"/>
              </a:rPr>
              <a:t>The Parish council have ben requested to consider </a:t>
            </a:r>
          </a:p>
          <a:p>
            <a:r>
              <a:rPr lang="en-US" sz="1200" dirty="0">
                <a:latin typeface="Century Gothic" panose="020B0502020202020204" pitchFamily="34" charset="0"/>
              </a:rPr>
              <a:t>Installing a pedestrian gate at the other end of </a:t>
            </a:r>
          </a:p>
          <a:p>
            <a:r>
              <a:rPr lang="en-US" sz="1200" dirty="0">
                <a:latin typeface="Century Gothic" panose="020B0502020202020204" pitchFamily="34" charset="0"/>
              </a:rPr>
              <a:t>the playing filed to allow access. This has been </a:t>
            </a:r>
          </a:p>
          <a:p>
            <a:r>
              <a:rPr lang="en-US" sz="1200" dirty="0">
                <a:latin typeface="Century Gothic" panose="020B0502020202020204" pitchFamily="34" charset="0"/>
              </a:rPr>
              <a:t>considered and have budgeted for the gate top</a:t>
            </a:r>
          </a:p>
          <a:p>
            <a:r>
              <a:rPr lang="en-US" sz="1200" dirty="0">
                <a:latin typeface="Century Gothic" panose="020B0502020202020204" pitchFamily="34" charset="0"/>
              </a:rPr>
              <a:t> be installed in 2006/27 </a:t>
            </a:r>
          </a:p>
          <a:p>
            <a:endParaRPr lang="en-US" sz="1200" dirty="0">
              <a:latin typeface="Century Gothic" panose="020B0502020202020204" pitchFamily="34" charset="0"/>
            </a:endParaRPr>
          </a:p>
          <a:p>
            <a:r>
              <a:rPr lang="en-US" sz="1200" dirty="0">
                <a:latin typeface="Century Gothic" panose="020B0502020202020204" pitchFamily="34" charset="0"/>
              </a:rPr>
              <a:t>We are grateful to Nicola Booth for volunteering to</a:t>
            </a:r>
          </a:p>
          <a:p>
            <a:r>
              <a:rPr lang="en-US" sz="1200" dirty="0">
                <a:latin typeface="Century Gothic" panose="020B0502020202020204" pitchFamily="34" charset="0"/>
              </a:rPr>
              <a:t>Manage the waste bin within the playing filed.</a:t>
            </a:r>
          </a:p>
          <a:p>
            <a:endParaRPr lang="en-US" dirty="0"/>
          </a:p>
          <a:p>
            <a:r>
              <a:rPr lang="en-US" dirty="0"/>
              <a:t>            Speed Camera </a:t>
            </a:r>
          </a:p>
          <a:p>
            <a:r>
              <a:rPr lang="en-US" sz="1200" dirty="0">
                <a:latin typeface="Century Gothic" panose="020B0502020202020204" pitchFamily="34" charset="0"/>
              </a:rPr>
              <a:t>The speed camera has now been returned and</a:t>
            </a:r>
          </a:p>
          <a:p>
            <a:r>
              <a:rPr lang="en-US" sz="1200" dirty="0">
                <a:latin typeface="Century Gothic" panose="020B0502020202020204" pitchFamily="34" charset="0"/>
              </a:rPr>
              <a:t>And installed back into the village. The camera is </a:t>
            </a:r>
          </a:p>
          <a:p>
            <a:r>
              <a:rPr lang="en-US" sz="1200" dirty="0">
                <a:latin typeface="Century Gothic" panose="020B0502020202020204" pitchFamily="34" charset="0"/>
              </a:rPr>
              <a:t>jointly owned by Crimplesham and Fincham Parish </a:t>
            </a:r>
          </a:p>
          <a:p>
            <a:r>
              <a:rPr lang="en-US" sz="1200" dirty="0">
                <a:latin typeface="Century Gothic" panose="020B0502020202020204" pitchFamily="34" charset="0"/>
              </a:rPr>
              <a:t>Councils. After the departure of Gina Ashman, we </a:t>
            </a:r>
          </a:p>
          <a:p>
            <a:r>
              <a:rPr lang="en-US" sz="1200" dirty="0">
                <a:latin typeface="Century Gothic" panose="020B0502020202020204" pitchFamily="34" charset="0"/>
              </a:rPr>
              <a:t>were unable to facilitate the management of the </a:t>
            </a:r>
          </a:p>
          <a:p>
            <a:r>
              <a:rPr lang="en-US" sz="1200" dirty="0">
                <a:latin typeface="Century Gothic" panose="020B0502020202020204" pitchFamily="34" charset="0"/>
              </a:rPr>
              <a:t>Camera in the village, now we are grateful to </a:t>
            </a:r>
          </a:p>
          <a:p>
            <a:r>
              <a:rPr lang="en-US" sz="1200" dirty="0">
                <a:latin typeface="Century Gothic" panose="020B0502020202020204" pitchFamily="34" charset="0"/>
              </a:rPr>
              <a:t>Ian Wright for volunteering to manage this on behalf </a:t>
            </a:r>
          </a:p>
          <a:p>
            <a:r>
              <a:rPr lang="en-US" sz="1200" dirty="0">
                <a:latin typeface="Century Gothic" panose="020B0502020202020204" pitchFamily="34" charset="0"/>
              </a:rPr>
              <a:t>of the village.</a:t>
            </a:r>
          </a:p>
          <a:p>
            <a:r>
              <a:rPr lang="en-US" dirty="0"/>
              <a:t> </a:t>
            </a:r>
          </a:p>
        </p:txBody>
      </p:sp>
      <p:sp>
        <p:nvSpPr>
          <p:cNvPr id="10" name="TextBox 9">
            <a:extLst>
              <a:ext uri="{FF2B5EF4-FFF2-40B4-BE49-F238E27FC236}">
                <a16:creationId xmlns:a16="http://schemas.microsoft.com/office/drawing/2014/main" id="{5358C18D-7AF8-EDFB-BF96-C3869AAD116C}"/>
              </a:ext>
            </a:extLst>
          </p:cNvPr>
          <p:cNvSpPr txBox="1"/>
          <p:nvPr/>
        </p:nvSpPr>
        <p:spPr>
          <a:xfrm>
            <a:off x="3506253" y="4221544"/>
            <a:ext cx="3879588" cy="1477328"/>
          </a:xfrm>
          <a:prstGeom prst="rect">
            <a:avLst/>
          </a:prstGeom>
          <a:noFill/>
        </p:spPr>
        <p:txBody>
          <a:bodyPr wrap="none" rtlCol="0">
            <a:spAutoFit/>
          </a:bodyPr>
          <a:lstStyle/>
          <a:p>
            <a:r>
              <a:rPr lang="en-US" dirty="0"/>
              <a:t>           Remembrance Day</a:t>
            </a:r>
          </a:p>
          <a:p>
            <a:r>
              <a:rPr lang="en-US" sz="1200" dirty="0">
                <a:latin typeface="Century Gothic" panose="020B0502020202020204" pitchFamily="34" charset="0"/>
              </a:rPr>
              <a:t>The council have purchased two metal</a:t>
            </a:r>
          </a:p>
          <a:p>
            <a:r>
              <a:rPr lang="en-US" sz="1200" dirty="0">
                <a:latin typeface="Century Gothic" panose="020B0502020202020204" pitchFamily="34" charset="0"/>
              </a:rPr>
              <a:t>“Tommy figures” which will be placed alongside </a:t>
            </a:r>
          </a:p>
          <a:p>
            <a:r>
              <a:rPr lang="en-US" sz="1200" dirty="0">
                <a:latin typeface="Century Gothic" panose="020B0502020202020204" pitchFamily="34" charset="0"/>
              </a:rPr>
              <a:t>The village sign for remembrance  day. </a:t>
            </a:r>
          </a:p>
          <a:p>
            <a:r>
              <a:rPr lang="en-US" sz="1200" dirty="0">
                <a:latin typeface="Century Gothic" panose="020B0502020202020204" pitchFamily="34" charset="0"/>
              </a:rPr>
              <a:t>We have are also placing a number of</a:t>
            </a:r>
          </a:p>
          <a:p>
            <a:r>
              <a:rPr lang="en-US" sz="1200" dirty="0">
                <a:latin typeface="Century Gothic" panose="020B0502020202020204" pitchFamily="34" charset="0"/>
              </a:rPr>
              <a:t> “Tommy Lamp Post signs” at the village entrance</a:t>
            </a:r>
          </a:p>
          <a:p>
            <a:r>
              <a:rPr lang="en-US" sz="1200" dirty="0">
                <a:latin typeface="Century Gothic" panose="020B0502020202020204" pitchFamily="34" charset="0"/>
              </a:rPr>
              <a:t> and within the village.  </a:t>
            </a:r>
          </a:p>
        </p:txBody>
      </p:sp>
      <p:sp>
        <p:nvSpPr>
          <p:cNvPr id="11" name="TextBox 10">
            <a:extLst>
              <a:ext uri="{FF2B5EF4-FFF2-40B4-BE49-F238E27FC236}">
                <a16:creationId xmlns:a16="http://schemas.microsoft.com/office/drawing/2014/main" id="{62BF86F5-4E98-3E5C-28FD-869385D1B2D9}"/>
              </a:ext>
            </a:extLst>
          </p:cNvPr>
          <p:cNvSpPr txBox="1"/>
          <p:nvPr/>
        </p:nvSpPr>
        <p:spPr>
          <a:xfrm>
            <a:off x="3520142" y="5743873"/>
            <a:ext cx="3744936" cy="1661993"/>
          </a:xfrm>
          <a:prstGeom prst="rect">
            <a:avLst/>
          </a:prstGeom>
          <a:noFill/>
        </p:spPr>
        <p:txBody>
          <a:bodyPr wrap="none" rtlCol="0">
            <a:spAutoFit/>
          </a:bodyPr>
          <a:lstStyle/>
          <a:p>
            <a:r>
              <a:rPr lang="en-US" dirty="0"/>
              <a:t>               Bus Shelter </a:t>
            </a:r>
          </a:p>
          <a:p>
            <a:r>
              <a:rPr lang="en-US" sz="1200" dirty="0">
                <a:latin typeface="Century Gothic" panose="020B0502020202020204" pitchFamily="34" charset="0"/>
              </a:rPr>
              <a:t>The refurbished bench has now been placed </a:t>
            </a:r>
          </a:p>
          <a:p>
            <a:r>
              <a:rPr lang="en-US" sz="1200" dirty="0">
                <a:latin typeface="Century Gothic" panose="020B0502020202020204" pitchFamily="34" charset="0"/>
              </a:rPr>
              <a:t>within the bus-shelter. We still require people in </a:t>
            </a:r>
          </a:p>
          <a:p>
            <a:r>
              <a:rPr lang="en-US" sz="1200" dirty="0">
                <a:latin typeface="Century Gothic" panose="020B0502020202020204" pitchFamily="34" charset="0"/>
              </a:rPr>
              <a:t>the village to contact our Parish Clerk if they </a:t>
            </a:r>
          </a:p>
          <a:p>
            <a:r>
              <a:rPr lang="en-US" sz="1200" dirty="0">
                <a:latin typeface="Century Gothic" panose="020B0502020202020204" pitchFamily="34" charset="0"/>
              </a:rPr>
              <a:t>Would like the bus service re-instated within the </a:t>
            </a:r>
          </a:p>
          <a:p>
            <a:r>
              <a:rPr lang="en-US" sz="1200" dirty="0">
                <a:latin typeface="Century Gothic" panose="020B0502020202020204" pitchFamily="34" charset="0"/>
              </a:rPr>
              <a:t>village. We can only fight for this service if we </a:t>
            </a:r>
          </a:p>
          <a:p>
            <a:r>
              <a:rPr lang="en-US" sz="1200" dirty="0">
                <a:latin typeface="Century Gothic" panose="020B0502020202020204" pitchFamily="34" charset="0"/>
              </a:rPr>
              <a:t>have the backing of the villagers who would </a:t>
            </a:r>
          </a:p>
          <a:p>
            <a:r>
              <a:rPr lang="en-US" sz="1200" dirty="0">
                <a:latin typeface="Century Gothic" panose="020B0502020202020204" pitchFamily="34" charset="0"/>
              </a:rPr>
              <a:t>Use this service.</a:t>
            </a:r>
          </a:p>
        </p:txBody>
      </p:sp>
      <p:sp>
        <p:nvSpPr>
          <p:cNvPr id="12" name="TextBox 11">
            <a:extLst>
              <a:ext uri="{FF2B5EF4-FFF2-40B4-BE49-F238E27FC236}">
                <a16:creationId xmlns:a16="http://schemas.microsoft.com/office/drawing/2014/main" id="{229167B9-A6BD-C4E1-6291-B69E955FBDF8}"/>
              </a:ext>
            </a:extLst>
          </p:cNvPr>
          <p:cNvSpPr txBox="1"/>
          <p:nvPr/>
        </p:nvSpPr>
        <p:spPr>
          <a:xfrm>
            <a:off x="149558" y="4448578"/>
            <a:ext cx="3186035" cy="5078313"/>
          </a:xfrm>
          <a:prstGeom prst="rect">
            <a:avLst/>
          </a:prstGeom>
          <a:noFill/>
        </p:spPr>
        <p:txBody>
          <a:bodyPr wrap="square" rtlCol="0">
            <a:spAutoFit/>
          </a:bodyPr>
          <a:lstStyle/>
          <a:p>
            <a:r>
              <a:rPr lang="en-US" sz="1600" dirty="0"/>
              <a:t>        St Mary's Church </a:t>
            </a:r>
          </a:p>
          <a:p>
            <a:endParaRPr lang="en-US" sz="1200" dirty="0"/>
          </a:p>
          <a:p>
            <a:r>
              <a:rPr lang="en-US" sz="1200" dirty="0">
                <a:latin typeface="Century Gothic" panose="020B0502020202020204" pitchFamily="34" charset="0"/>
              </a:rPr>
              <a:t>Thank you to everyone who attended the recent community meetings for St Mary’s Church and to those who completed our community survey. Your input is invaluable as we seek to ensure the future of the church as an asset </a:t>
            </a:r>
          </a:p>
          <a:p>
            <a:r>
              <a:rPr lang="en-US" sz="1200" dirty="0">
                <a:latin typeface="Century Gothic" panose="020B0502020202020204" pitchFamily="34" charset="0"/>
              </a:rPr>
              <a:t>for the village. There is still time to find out more and share your opinions by completing the survey here: is.gd/crimpleshamchurch. </a:t>
            </a:r>
          </a:p>
          <a:p>
            <a:r>
              <a:rPr lang="en-US" sz="1200" dirty="0">
                <a:latin typeface="Century Gothic" panose="020B0502020202020204" pitchFamily="34" charset="0"/>
              </a:rPr>
              <a:t>The Parochial Church Council (PCC) is </a:t>
            </a:r>
          </a:p>
          <a:p>
            <a:r>
              <a:rPr lang="en-US" sz="1200" dirty="0">
                <a:latin typeface="Century Gothic" panose="020B0502020202020204" pitchFamily="34" charset="0"/>
              </a:rPr>
              <a:t>considering forming a Friends Group to help with tasks like grant </a:t>
            </a:r>
          </a:p>
          <a:p>
            <a:r>
              <a:rPr lang="en-US" sz="1200" dirty="0">
                <a:latin typeface="Century Gothic" panose="020B0502020202020204" pitchFamily="34" charset="0"/>
              </a:rPr>
              <a:t>applications, minor maintenance, engaging the community, and exploring ways the building may be reshaped to serve the congregation and community better. </a:t>
            </a:r>
          </a:p>
          <a:p>
            <a:r>
              <a:rPr lang="en-US" sz="1200" dirty="0">
                <a:latin typeface="Century Gothic" panose="020B0502020202020204" pitchFamily="34" charset="0"/>
              </a:rPr>
              <a:t>If you would like to be involved with a group to help support the church, please complete the survey or contact Revd. Nigel Moat directly at nigelmoat@ousevalleybenefice.</a:t>
            </a:r>
          </a:p>
          <a:p>
            <a:r>
              <a:rPr lang="en-US" sz="1200" dirty="0">
                <a:latin typeface="Century Gothic" panose="020B0502020202020204" pitchFamily="34" charset="0"/>
              </a:rPr>
              <a:t>org or call 07421 117112</a:t>
            </a:r>
            <a:r>
              <a:rPr lang="en-US" sz="1200" dirty="0"/>
              <a:t>.</a:t>
            </a:r>
          </a:p>
        </p:txBody>
      </p:sp>
      <p:sp>
        <p:nvSpPr>
          <p:cNvPr id="13" name="TextBox 12">
            <a:extLst>
              <a:ext uri="{FF2B5EF4-FFF2-40B4-BE49-F238E27FC236}">
                <a16:creationId xmlns:a16="http://schemas.microsoft.com/office/drawing/2014/main" id="{41E90539-0BCE-6FD9-89AE-4BA9AE8D0095}"/>
              </a:ext>
            </a:extLst>
          </p:cNvPr>
          <p:cNvSpPr txBox="1"/>
          <p:nvPr/>
        </p:nvSpPr>
        <p:spPr>
          <a:xfrm>
            <a:off x="3815896" y="9966296"/>
            <a:ext cx="3153427" cy="923330"/>
          </a:xfrm>
          <a:prstGeom prst="rect">
            <a:avLst/>
          </a:prstGeom>
          <a:noFill/>
        </p:spPr>
        <p:txBody>
          <a:bodyPr wrap="none" rtlCol="0">
            <a:spAutoFit/>
          </a:bodyPr>
          <a:lstStyle/>
          <a:p>
            <a:r>
              <a:rPr lang="en-US" sz="1200" dirty="0">
                <a:latin typeface="Calibri" panose="020F0502020204030204" pitchFamily="34" charset="0"/>
              </a:rPr>
              <a:t>This newsletter is now sponsored. To advertise </a:t>
            </a:r>
          </a:p>
          <a:p>
            <a:r>
              <a:rPr lang="en-US" sz="1200" dirty="0">
                <a:latin typeface="Calibri" panose="020F0502020204030204" pitchFamily="34" charset="0"/>
              </a:rPr>
              <a:t>please contact the Clerk at </a:t>
            </a:r>
          </a:p>
          <a:p>
            <a:r>
              <a:rPr lang="en-US" sz="1200" dirty="0">
                <a:latin typeface="Calibri" panose="020F0502020204030204" pitchFamily="34" charset="0"/>
              </a:rPr>
              <a:t> </a:t>
            </a:r>
            <a:r>
              <a:rPr lang="en-US" sz="1200" dirty="0">
                <a:latin typeface="Calibri" panose="020F0502020204030204" pitchFamily="34" charset="0"/>
                <a:hlinkClick r:id="rId5">
                  <a:extLst>
                    <a:ext uri="{A12FA001-AC4F-418D-AE19-62706E023703}">
                      <ahyp:hlinkClr xmlns:ahyp="http://schemas.microsoft.com/office/drawing/2018/hyperlinkcolor" val="tx"/>
                    </a:ext>
                  </a:extLst>
                </a:hlinkClick>
              </a:rPr>
              <a:t>clerk@crimplesham-pc.gov.uk</a:t>
            </a:r>
            <a:r>
              <a:rPr lang="en-US" sz="1200" dirty="0">
                <a:latin typeface="Calibri" panose="020F0502020204030204" pitchFamily="34" charset="0"/>
              </a:rPr>
              <a:t>  </a:t>
            </a:r>
          </a:p>
          <a:p>
            <a:r>
              <a:rPr lang="en-US" dirty="0"/>
              <a:t> </a:t>
            </a:r>
          </a:p>
        </p:txBody>
      </p:sp>
    </p:spTree>
    <p:extLst>
      <p:ext uri="{BB962C8B-B14F-4D97-AF65-F5344CB8AC3E}">
        <p14:creationId xmlns:p14="http://schemas.microsoft.com/office/powerpoint/2010/main" val="2824651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11408</TotalTime>
  <Words>980</Words>
  <Application>Microsoft Office PowerPoint</Application>
  <PresentationFormat>Custom</PresentationFormat>
  <Paragraphs>84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Century Gothic</vt:lpstr>
      <vt:lpstr>Rockwell</vt:lpstr>
      <vt:lpstr>Verdana</vt:lpstr>
      <vt:lpstr>Office Theme</vt:lpstr>
      <vt:lpstr>Crimplesham Parish Council Newsletter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Black Modern Hidden Beautiful Place Newsletter</dc:title>
  <dc:creator>Rob Shaw</dc:creator>
  <cp:keywords>DAFkj3UaBgY,BAFLcTC5Bzg</cp:keywords>
  <cp:lastModifiedBy>Melanie Hilton</cp:lastModifiedBy>
  <cp:revision>22</cp:revision>
  <cp:lastPrinted>2024-10-28T19:49:30Z</cp:lastPrinted>
  <dcterms:created xsi:type="dcterms:W3CDTF">2023-10-03T07:41:17Z</dcterms:created>
  <dcterms:modified xsi:type="dcterms:W3CDTF">2025-10-30T11:56:26Z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2023-06-12T00:00:00Z</vt:filetime>
  </property>
  <property fmtid="{D5CDD505-2E9C-101B-9397-08002B2CF9AE}" pid="3" name="Creator">
    <vt:lpwstr>Canva</vt:lpwstr>
  </property>
  <property fmtid="{D5CDD505-2E9C-101B-9397-08002B2CF9AE}" pid="4" name="LastSaved">
    <vt:filetime>2023-10-03T00:00:00Z</vt:filetime>
  </property>
  <property fmtid="{D5CDD505-2E9C-101B-9397-08002B2CF9AE}" pid="5" name="Producer">
    <vt:lpwstr>Canva</vt:lpwstr>
  </property>
</Properties>
</file>