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Lst>
  <p:sldSz cx="7556500" cy="10699750"/>
  <p:notesSz cx="7102475" cy="93884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12" y="-24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3316922"/>
            <a:ext cx="6423025" cy="2246947"/>
          </a:xfrm>
          <a:prstGeom prst="rect">
            <a:avLst/>
          </a:prstGeom>
        </p:spPr>
        <p:txBody>
          <a:bodyPr wrap="square" lIns="0" tIns="0" rIns="0" bIns="0">
            <a:spAutoFit/>
          </a:bodyPr>
          <a:lstStyle>
            <a:lvl1pPr>
              <a:defRPr sz="2050" b="0" i="0">
                <a:solidFill>
                  <a:schemeClr val="bg1"/>
                </a:solidFill>
                <a:latin typeface="Century Gothic"/>
                <a:cs typeface="Century Gothic"/>
              </a:defRPr>
            </a:lvl1pPr>
          </a:lstStyle>
          <a:p>
            <a:endParaRPr/>
          </a:p>
        </p:txBody>
      </p:sp>
      <p:sp>
        <p:nvSpPr>
          <p:cNvPr id="3" name="Holder 3"/>
          <p:cNvSpPr>
            <a:spLocks noGrp="1"/>
          </p:cNvSpPr>
          <p:nvPr>
            <p:ph type="subTitle" idx="4"/>
          </p:nvPr>
        </p:nvSpPr>
        <p:spPr>
          <a:xfrm>
            <a:off x="1133475" y="5991860"/>
            <a:ext cx="5289550" cy="2674937"/>
          </a:xfrm>
          <a:prstGeom prst="rect">
            <a:avLst/>
          </a:prstGeom>
        </p:spPr>
        <p:txBody>
          <a:bodyPr wrap="square" lIns="0" tIns="0" rIns="0" bIns="0">
            <a:spAutoFit/>
          </a:bodyPr>
          <a:lstStyle>
            <a:lvl1pPr>
              <a:defRPr sz="1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0" i="0">
                <a:solidFill>
                  <a:schemeClr val="bg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377825" y="2460942"/>
            <a:ext cx="3287077" cy="70618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60942"/>
            <a:ext cx="3287077" cy="70618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0" i="0">
                <a:solidFill>
                  <a:schemeClr val="bg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9120" y="230366"/>
            <a:ext cx="3614420" cy="1208919"/>
          </a:xfrm>
          <a:prstGeom prst="rect">
            <a:avLst/>
          </a:prstGeom>
        </p:spPr>
        <p:txBody>
          <a:bodyPr wrap="square" lIns="0" tIns="0" rIns="0" bIns="0">
            <a:spAutoFit/>
          </a:bodyPr>
          <a:lstStyle>
            <a:lvl1pPr>
              <a:defRPr sz="2050" b="0"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2664015" y="5014302"/>
            <a:ext cx="4846955" cy="3713479"/>
          </a:xfrm>
          <a:prstGeom prst="rect">
            <a:avLst/>
          </a:prstGeom>
        </p:spPr>
        <p:txBody>
          <a:bodyPr wrap="square" lIns="0" tIns="0" rIns="0" bIns="0">
            <a:spAutoFit/>
          </a:bodyPr>
          <a:lstStyle>
            <a:lvl1pPr>
              <a:defRPr sz="12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2569210" y="9950768"/>
            <a:ext cx="2418080" cy="534987"/>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7825" y="9950768"/>
            <a:ext cx="1737995" cy="53498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10/29/2024</a:t>
            </a:fld>
            <a:endParaRPr lang="en-US" dirty="0"/>
          </a:p>
        </p:txBody>
      </p:sp>
      <p:sp>
        <p:nvSpPr>
          <p:cNvPr id="6" name="Holder 6"/>
          <p:cNvSpPr>
            <a:spLocks noGrp="1"/>
          </p:cNvSpPr>
          <p:nvPr>
            <p:ph type="sldNum" sz="quarter" idx="7"/>
          </p:nvPr>
        </p:nvSpPr>
        <p:spPr>
          <a:xfrm>
            <a:off x="5440680" y="9950768"/>
            <a:ext cx="1737995" cy="53498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rimpleshamparishcouncil@gmail.com"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roadsafety@norfolk.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object 3"/>
          <p:cNvSpPr/>
          <p:nvPr/>
        </p:nvSpPr>
        <p:spPr>
          <a:xfrm>
            <a:off x="4207729" y="480235"/>
            <a:ext cx="2398395" cy="9525"/>
          </a:xfrm>
          <a:custGeom>
            <a:avLst/>
            <a:gdLst/>
            <a:ahLst/>
            <a:cxnLst/>
            <a:rect l="l" t="t" r="r" b="b"/>
            <a:pathLst>
              <a:path w="2398395" h="9525">
                <a:moveTo>
                  <a:pt x="0" y="0"/>
                </a:moveTo>
                <a:lnTo>
                  <a:pt x="2398339" y="9506"/>
                </a:lnTo>
              </a:path>
            </a:pathLst>
          </a:custGeom>
          <a:ln w="9517">
            <a:solidFill>
              <a:srgbClr val="FFFFFF"/>
            </a:solidFill>
          </a:ln>
        </p:spPr>
        <p:txBody>
          <a:bodyPr wrap="square" lIns="0" tIns="0" rIns="0" bIns="0" rtlCol="0"/>
          <a:lstStyle/>
          <a:p>
            <a:endParaRPr dirty="0"/>
          </a:p>
        </p:txBody>
      </p:sp>
      <p:pic>
        <p:nvPicPr>
          <p:cNvPr id="4" name="object 4"/>
          <p:cNvPicPr/>
          <p:nvPr/>
        </p:nvPicPr>
        <p:blipFill>
          <a:blip r:embed="rId2" cstate="print"/>
          <a:stretch>
            <a:fillRect/>
          </a:stretch>
        </p:blipFill>
        <p:spPr>
          <a:xfrm>
            <a:off x="0" y="0"/>
            <a:ext cx="7555991" cy="2149476"/>
          </a:xfrm>
          <a:prstGeom prst="rect">
            <a:avLst/>
          </a:prstGeom>
        </p:spPr>
      </p:pic>
      <p:sp>
        <p:nvSpPr>
          <p:cNvPr id="5" name="object 5"/>
          <p:cNvSpPr txBox="1">
            <a:spLocks noGrp="1"/>
          </p:cNvSpPr>
          <p:nvPr>
            <p:ph type="title"/>
          </p:nvPr>
        </p:nvSpPr>
        <p:spPr>
          <a:xfrm>
            <a:off x="499120" y="230366"/>
            <a:ext cx="3614420" cy="949619"/>
          </a:xfrm>
          <a:prstGeom prst="rect">
            <a:avLst/>
          </a:prstGeom>
        </p:spPr>
        <p:txBody>
          <a:bodyPr vert="horz" wrap="square" lIns="0" tIns="51435" rIns="0" bIns="0" rtlCol="0">
            <a:spAutoFit/>
          </a:bodyPr>
          <a:lstStyle/>
          <a:p>
            <a:pPr marL="12700">
              <a:lnSpc>
                <a:spcPct val="100000"/>
              </a:lnSpc>
              <a:spcBef>
                <a:spcPts val="405"/>
              </a:spcBef>
            </a:pPr>
            <a:r>
              <a:rPr dirty="0"/>
              <a:t>Crimplesham</a:t>
            </a:r>
            <a:r>
              <a:rPr spc="345" dirty="0"/>
              <a:t> </a:t>
            </a:r>
            <a:r>
              <a:rPr dirty="0"/>
              <a:t>Parish</a:t>
            </a:r>
            <a:r>
              <a:rPr spc="365" dirty="0"/>
              <a:t> </a:t>
            </a:r>
            <a:r>
              <a:rPr spc="-10" dirty="0"/>
              <a:t>Council</a:t>
            </a:r>
          </a:p>
          <a:p>
            <a:pPr marL="12700">
              <a:lnSpc>
                <a:spcPct val="100000"/>
              </a:lnSpc>
              <a:spcBef>
                <a:spcPts val="730"/>
              </a:spcBef>
            </a:pPr>
            <a:r>
              <a:rPr sz="3200" spc="120" dirty="0">
                <a:latin typeface="Verdana"/>
                <a:cs typeface="Verdana"/>
              </a:rPr>
              <a:t>Newsletter</a:t>
            </a:r>
            <a:endParaRPr sz="3200" dirty="0">
              <a:latin typeface="Verdana"/>
              <a:cs typeface="Verdana"/>
            </a:endParaRPr>
          </a:p>
        </p:txBody>
      </p:sp>
      <p:sp>
        <p:nvSpPr>
          <p:cNvPr id="11" name="TextBox 10">
            <a:extLst>
              <a:ext uri="{FF2B5EF4-FFF2-40B4-BE49-F238E27FC236}">
                <a16:creationId xmlns:a16="http://schemas.microsoft.com/office/drawing/2014/main" id="{225359B2-8056-572F-C174-79A9FDF6F294}"/>
              </a:ext>
            </a:extLst>
          </p:cNvPr>
          <p:cNvSpPr txBox="1"/>
          <p:nvPr/>
        </p:nvSpPr>
        <p:spPr>
          <a:xfrm>
            <a:off x="77771" y="4292258"/>
            <a:ext cx="3473450" cy="5724644"/>
          </a:xfrm>
          <a:prstGeom prst="rect">
            <a:avLst/>
          </a:prstGeom>
          <a:noFill/>
        </p:spPr>
        <p:txBody>
          <a:bodyPr wrap="square" rtlCol="0">
            <a:spAutoFit/>
          </a:bodyPr>
          <a:lstStyle/>
          <a:p>
            <a:r>
              <a:rPr lang="en-GB" dirty="0">
                <a:effectLst/>
                <a:latin typeface="Calibri" panose="020F0502020204030204" pitchFamily="34" charset="0"/>
                <a:ea typeface="Times New Roman" panose="02020603050405020304" pitchFamily="18" charset="0"/>
              </a:rPr>
              <a:t>                 </a:t>
            </a:r>
            <a:r>
              <a:rPr lang="en-GB" b="1" dirty="0">
                <a:effectLst/>
                <a:latin typeface="Calibri" panose="020F0502020204030204" pitchFamily="34" charset="0"/>
                <a:ea typeface="Times New Roman" panose="02020603050405020304" pitchFamily="18" charset="0"/>
              </a:rPr>
              <a:t>Village </a:t>
            </a:r>
            <a:r>
              <a:rPr lang="en-GB" b="1" dirty="0">
                <a:latin typeface="Calibri" panose="020F0502020204030204" pitchFamily="34" charset="0"/>
              </a:rPr>
              <a:t>Speeding</a:t>
            </a:r>
          </a:p>
          <a:p>
            <a:r>
              <a:rPr lang="en-US" sz="1200" dirty="0">
                <a:latin typeface="Calibri" panose="020F0502020204030204" pitchFamily="34" charset="0"/>
              </a:rPr>
              <a:t>The speed camera is currently being utilised by the parish of Fincham who are using this for an extended period due to the camera not functioning for a short period. The camera will be back in the village in November.</a:t>
            </a:r>
          </a:p>
          <a:p>
            <a:r>
              <a:rPr lang="en-US" sz="1200" dirty="0">
                <a:effectLst/>
                <a:latin typeface="Calibri" panose="020F0502020204030204" pitchFamily="34" charset="0"/>
                <a:ea typeface="Times New Roman" panose="02020603050405020304" pitchFamily="18" charset="0"/>
              </a:rPr>
              <a:t>We are all aware that </a:t>
            </a:r>
            <a:r>
              <a:rPr lang="en-US" sz="1200" dirty="0">
                <a:latin typeface="Calibri" panose="020F0502020204030204" pitchFamily="34" charset="0"/>
                <a:ea typeface="Times New Roman" panose="02020603050405020304" pitchFamily="18" charset="0"/>
              </a:rPr>
              <a:t>speed reduction measures are a costly installation and that there are insufficient funds to install without exceptional reasons. We believe our village is used as a short cut for some heavy goods vehicles and cars that are not able to comprehend what 30 MPH refers to.</a:t>
            </a:r>
          </a:p>
          <a:p>
            <a:r>
              <a:rPr lang="en-US" sz="1200" dirty="0">
                <a:effectLst/>
                <a:latin typeface="Calibri" panose="020F0502020204030204" pitchFamily="34" charset="0"/>
                <a:ea typeface="Times New Roman" panose="02020603050405020304" pitchFamily="18" charset="0"/>
              </a:rPr>
              <a:t>Do we accept this or should we start to push for some reduction measures before an accident occurs involving people in the village.  One such measure will be to start a petition</a:t>
            </a:r>
            <a:r>
              <a:rPr lang="en-US" sz="1200" dirty="0">
                <a:latin typeface="Calibri" panose="020F0502020204030204" pitchFamily="34" charset="0"/>
                <a:ea typeface="Times New Roman" panose="02020603050405020304" pitchFamily="18" charset="0"/>
              </a:rPr>
              <a:t> that we will forward to our local MP and others to show we are united in trying to raise awareness of the issue we have. We are aware other villages have similar problem, but we need to think about Crimplesham and what we can do to engage others to aid our cause. Being proactive is better than reactive after the event.</a:t>
            </a:r>
          </a:p>
          <a:p>
            <a:endParaRPr lang="en-US" sz="1200" dirty="0">
              <a:effectLst/>
              <a:latin typeface="Calibri" panose="020F0502020204030204" pitchFamily="34" charset="0"/>
              <a:ea typeface="Times New Roman" panose="02020603050405020304" pitchFamily="18" charset="0"/>
            </a:endParaRPr>
          </a:p>
          <a:p>
            <a:r>
              <a:rPr lang="en-US" sz="1200" dirty="0">
                <a:latin typeface="Calibri" panose="020F0502020204030204" pitchFamily="34" charset="0"/>
                <a:ea typeface="Times New Roman" panose="02020603050405020304" pitchFamily="18" charset="0"/>
              </a:rPr>
              <a:t>Please let us know if you believe this would be a worthy cause?</a:t>
            </a:r>
          </a:p>
          <a:p>
            <a:endParaRPr lang="en-US" sz="1200" dirty="0">
              <a:effectLst/>
              <a:latin typeface="Calibri" panose="020F0502020204030204" pitchFamily="34" charset="0"/>
              <a:ea typeface="Times New Roman" panose="02020603050405020304" pitchFamily="18"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3"/>
              </a:rPr>
              <a:t>crimpleshamparishcouncil@gmail.com</a:t>
            </a:r>
            <a:r>
              <a:rPr lang="en-GB" sz="1200" dirty="0">
                <a:effectLst/>
                <a:latin typeface="Calibri" panose="020F0502020204030204" pitchFamily="34" charset="0"/>
                <a:ea typeface="Times New Roman" panose="02020603050405020304" pitchFamily="18" charset="0"/>
              </a:rPr>
              <a:t>.  For further information Norfolk County Council has a road safety team on 0344 800 8020 or email </a:t>
            </a:r>
            <a:r>
              <a:rPr lang="en-GB" sz="1200" u="sng" dirty="0">
                <a:solidFill>
                  <a:srgbClr val="0000FF"/>
                </a:solidFill>
                <a:effectLst/>
                <a:latin typeface="Calibri" panose="020F0502020204030204" pitchFamily="34" charset="0"/>
                <a:ea typeface="Times New Roman" panose="02020603050405020304" pitchFamily="18" charset="0"/>
                <a:hlinkClick r:id="rId4"/>
              </a:rPr>
              <a:t>roadsafety@norfolk.gov.uk</a:t>
            </a:r>
            <a:r>
              <a:rPr lang="en-GB" sz="1200" u="none" strike="noStrike" dirty="0">
                <a:solidFill>
                  <a:srgbClr val="0000FF"/>
                </a:solidFill>
                <a:effectLst/>
                <a:latin typeface="Calibri" panose="020F0502020204030204" pitchFamily="34" charset="0"/>
                <a:ea typeface="Times New Roman" panose="02020603050405020304" pitchFamily="18" charset="0"/>
              </a:rPr>
              <a:t>.  From Cllr Ashman</a:t>
            </a:r>
            <a:endParaRPr lang="en-GB" sz="1200" dirty="0">
              <a:effectLst/>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F20CDC3C-7E77-22CC-3108-7BD3E38132ED}"/>
              </a:ext>
            </a:extLst>
          </p:cNvPr>
          <p:cNvPicPr>
            <a:picLocks noChangeAspect="1"/>
          </p:cNvPicPr>
          <p:nvPr/>
        </p:nvPicPr>
        <p:blipFill>
          <a:blip r:embed="rId5"/>
          <a:stretch>
            <a:fillRect/>
          </a:stretch>
        </p:blipFill>
        <p:spPr>
          <a:xfrm>
            <a:off x="3790943" y="8807391"/>
            <a:ext cx="3480305" cy="1661993"/>
          </a:xfrm>
          <a:prstGeom prst="rect">
            <a:avLst/>
          </a:prstGeom>
        </p:spPr>
      </p:pic>
      <p:pic>
        <p:nvPicPr>
          <p:cNvPr id="12" name="Picture 11">
            <a:extLst>
              <a:ext uri="{FF2B5EF4-FFF2-40B4-BE49-F238E27FC236}">
                <a16:creationId xmlns:a16="http://schemas.microsoft.com/office/drawing/2014/main" id="{F5B55C4D-0F94-67CF-0F83-10F43AD9A7EE}"/>
              </a:ext>
            </a:extLst>
          </p:cNvPr>
          <p:cNvPicPr>
            <a:picLocks noChangeAspect="1"/>
          </p:cNvPicPr>
          <p:nvPr/>
        </p:nvPicPr>
        <p:blipFill>
          <a:blip r:embed="rId6"/>
          <a:stretch>
            <a:fillRect/>
          </a:stretch>
        </p:blipFill>
        <p:spPr>
          <a:xfrm>
            <a:off x="333867" y="9884181"/>
            <a:ext cx="3127519" cy="731583"/>
          </a:xfrm>
          <a:prstGeom prst="rect">
            <a:avLst/>
          </a:prstGeom>
        </p:spPr>
      </p:pic>
      <p:sp>
        <p:nvSpPr>
          <p:cNvPr id="14" name="TextBox 13">
            <a:extLst>
              <a:ext uri="{FF2B5EF4-FFF2-40B4-BE49-F238E27FC236}">
                <a16:creationId xmlns:a16="http://schemas.microsoft.com/office/drawing/2014/main" id="{5321EA65-14C3-9B10-0BB7-428E22981B8F}"/>
              </a:ext>
            </a:extLst>
          </p:cNvPr>
          <p:cNvSpPr txBox="1"/>
          <p:nvPr/>
        </p:nvSpPr>
        <p:spPr>
          <a:xfrm>
            <a:off x="77771" y="2397924"/>
            <a:ext cx="7420301" cy="1477328"/>
          </a:xfrm>
          <a:prstGeom prst="rect">
            <a:avLst/>
          </a:prstGeom>
          <a:noFill/>
        </p:spPr>
        <p:txBody>
          <a:bodyPr wrap="none" rtlCol="0">
            <a:spAutoFit/>
          </a:bodyPr>
          <a:lstStyle/>
          <a:p>
            <a:r>
              <a:rPr lang="en-US" b="1" spc="-10" dirty="0">
                <a:solidFill>
                  <a:schemeClr val="tx1"/>
                </a:solidFill>
                <a:latin typeface="Arial"/>
                <a:ea typeface="+mn-ea"/>
                <a:cs typeface="Arial"/>
              </a:rPr>
              <a:t>From the Parish Council Chairman</a:t>
            </a:r>
          </a:p>
          <a:p>
            <a:r>
              <a:rPr lang="en-US" sz="1200" spc="-10" dirty="0">
                <a:solidFill>
                  <a:schemeClr val="tx1"/>
                </a:solidFill>
                <a:latin typeface="+mj-lt"/>
                <a:ea typeface="+mn-ea"/>
                <a:cs typeface="Arial"/>
              </a:rPr>
              <a:t>You may be aware from the notices published that Councillor Jeffery Carter has now retired from the parish council </a:t>
            </a:r>
          </a:p>
          <a:p>
            <a:r>
              <a:rPr lang="en-US" sz="1200" spc="-10" dirty="0">
                <a:solidFill>
                  <a:schemeClr val="tx1"/>
                </a:solidFill>
                <a:latin typeface="+mj-lt"/>
                <a:ea typeface="+mn-ea"/>
                <a:cs typeface="Arial"/>
              </a:rPr>
              <a:t>due to ill health. Jeffery has been a long-standing member of the parish council with a Approx.45 years served as a </a:t>
            </a:r>
          </a:p>
          <a:p>
            <a:r>
              <a:rPr lang="en-US" sz="1200" spc="-10" dirty="0">
                <a:solidFill>
                  <a:schemeClr val="tx1"/>
                </a:solidFill>
                <a:latin typeface="+mj-lt"/>
                <a:ea typeface="+mn-ea"/>
                <a:cs typeface="Arial"/>
              </a:rPr>
              <a:t>councilor. In talking with Jeffery, he recaps on the early days of the parish council with many happy memories when </a:t>
            </a:r>
          </a:p>
          <a:p>
            <a:r>
              <a:rPr lang="en-US" sz="1200" spc="-10" dirty="0">
                <a:solidFill>
                  <a:schemeClr val="tx1"/>
                </a:solidFill>
                <a:latin typeface="+mj-lt"/>
                <a:ea typeface="+mn-ea"/>
                <a:cs typeface="Arial"/>
              </a:rPr>
              <a:t>the community came together to enjoy events in the village such as family  fun days on the playing field. I am sure you</a:t>
            </a:r>
          </a:p>
          <a:p>
            <a:r>
              <a:rPr lang="en-US" sz="1200" spc="-10" dirty="0">
                <a:solidFill>
                  <a:schemeClr val="tx1"/>
                </a:solidFill>
                <a:latin typeface="+mj-lt"/>
                <a:ea typeface="+mn-ea"/>
                <a:cs typeface="Arial"/>
              </a:rPr>
              <a:t>will all join me in wishing Jeffery all the very best for the future and in letting him know, we are able to support him </a:t>
            </a:r>
          </a:p>
          <a:p>
            <a:r>
              <a:rPr lang="en-US" sz="1200" spc="-10" dirty="0">
                <a:solidFill>
                  <a:schemeClr val="tx1"/>
                </a:solidFill>
                <a:latin typeface="+mj-lt"/>
                <a:ea typeface="+mn-ea"/>
                <a:cs typeface="Arial"/>
              </a:rPr>
              <a:t>If and when he wishes.</a:t>
            </a:r>
          </a:p>
        </p:txBody>
      </p:sp>
      <p:sp>
        <p:nvSpPr>
          <p:cNvPr id="16" name="Text Placeholder 15">
            <a:extLst>
              <a:ext uri="{FF2B5EF4-FFF2-40B4-BE49-F238E27FC236}">
                <a16:creationId xmlns:a16="http://schemas.microsoft.com/office/drawing/2014/main" id="{C341E6DE-0DC8-0E61-3047-8C40E92D03EB}"/>
              </a:ext>
            </a:extLst>
          </p:cNvPr>
          <p:cNvSpPr>
            <a:spLocks noGrp="1"/>
          </p:cNvSpPr>
          <p:nvPr>
            <p:ph type="body" idx="1"/>
          </p:nvPr>
        </p:nvSpPr>
        <p:spPr>
          <a:xfrm>
            <a:off x="4311650" y="4620556"/>
            <a:ext cx="3199320" cy="4107225"/>
          </a:xfrm>
        </p:spPr>
        <p:txBody>
          <a:bodyPr/>
          <a:lstStyle/>
          <a:p>
            <a:endParaRPr lang="en-US" dirty="0"/>
          </a:p>
        </p:txBody>
      </p:sp>
      <p:pic>
        <p:nvPicPr>
          <p:cNvPr id="17" name="Picture 16">
            <a:extLst>
              <a:ext uri="{FF2B5EF4-FFF2-40B4-BE49-F238E27FC236}">
                <a16:creationId xmlns:a16="http://schemas.microsoft.com/office/drawing/2014/main" id="{0AEB4085-C66C-92EE-971B-FBCC4D60BC40}"/>
              </a:ext>
            </a:extLst>
          </p:cNvPr>
          <p:cNvPicPr>
            <a:picLocks noChangeAspect="1"/>
          </p:cNvPicPr>
          <p:nvPr/>
        </p:nvPicPr>
        <p:blipFill>
          <a:blip r:embed="rId7"/>
          <a:stretch>
            <a:fillRect/>
          </a:stretch>
        </p:blipFill>
        <p:spPr>
          <a:xfrm>
            <a:off x="4540250" y="4620556"/>
            <a:ext cx="2539224" cy="36466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2605556" y="10381963"/>
            <a:ext cx="2722245" cy="0"/>
          </a:xfrm>
          <a:custGeom>
            <a:avLst/>
            <a:gdLst/>
            <a:ahLst/>
            <a:cxnLst/>
            <a:rect l="l" t="t" r="r" b="b"/>
            <a:pathLst>
              <a:path w="2722245">
                <a:moveTo>
                  <a:pt x="0" y="0"/>
                </a:moveTo>
                <a:lnTo>
                  <a:pt x="2721865" y="0"/>
                </a:lnTo>
              </a:path>
            </a:pathLst>
          </a:custGeom>
          <a:ln w="9517">
            <a:solidFill>
              <a:srgbClr val="3D4E40"/>
            </a:solidFill>
          </a:ln>
        </p:spPr>
        <p:txBody>
          <a:bodyPr wrap="square" lIns="0" tIns="0" rIns="0" bIns="0" rtlCol="0"/>
          <a:lstStyle/>
          <a:p>
            <a:endParaRPr dirty="0"/>
          </a:p>
        </p:txBody>
      </p:sp>
      <p:grpSp>
        <p:nvGrpSpPr>
          <p:cNvPr id="7" name="object 7"/>
          <p:cNvGrpSpPr/>
          <p:nvPr/>
        </p:nvGrpSpPr>
        <p:grpSpPr>
          <a:xfrm>
            <a:off x="0" y="1498"/>
            <a:ext cx="7556501" cy="10698252"/>
            <a:chOff x="-122618" y="4839394"/>
            <a:chExt cx="7678608" cy="5848197"/>
          </a:xfrm>
        </p:grpSpPr>
        <p:pic>
          <p:nvPicPr>
            <p:cNvPr id="8" name="object 8"/>
            <p:cNvPicPr/>
            <p:nvPr/>
          </p:nvPicPr>
          <p:blipFill>
            <a:blip r:embed="rId2" cstate="print"/>
            <a:stretch>
              <a:fillRect/>
            </a:stretch>
          </p:blipFill>
          <p:spPr>
            <a:xfrm>
              <a:off x="-122618" y="4839394"/>
              <a:ext cx="4201214" cy="5848196"/>
            </a:xfrm>
            <a:prstGeom prst="rect">
              <a:avLst/>
            </a:prstGeom>
          </p:spPr>
        </p:pic>
        <p:pic>
          <p:nvPicPr>
            <p:cNvPr id="9" name="object 9"/>
            <p:cNvPicPr/>
            <p:nvPr/>
          </p:nvPicPr>
          <p:blipFill>
            <a:blip r:embed="rId3" cstate="print"/>
            <a:stretch>
              <a:fillRect/>
            </a:stretch>
          </p:blipFill>
          <p:spPr>
            <a:xfrm>
              <a:off x="3361914" y="4839394"/>
              <a:ext cx="4194076" cy="5848197"/>
            </a:xfrm>
            <a:prstGeom prst="rect">
              <a:avLst/>
            </a:prstGeom>
          </p:spPr>
        </p:pic>
      </p:grpSp>
      <p:sp>
        <p:nvSpPr>
          <p:cNvPr id="18" name="TextBox 17">
            <a:extLst>
              <a:ext uri="{FF2B5EF4-FFF2-40B4-BE49-F238E27FC236}">
                <a16:creationId xmlns:a16="http://schemas.microsoft.com/office/drawing/2014/main" id="{6129C1AB-EC9D-6768-54CE-BCD001A27CAC}"/>
              </a:ext>
            </a:extLst>
          </p:cNvPr>
          <p:cNvSpPr txBox="1"/>
          <p:nvPr/>
        </p:nvSpPr>
        <p:spPr>
          <a:xfrm>
            <a:off x="3452958" y="153371"/>
            <a:ext cx="3997756" cy="954107"/>
          </a:xfrm>
          <a:prstGeom prst="rect">
            <a:avLst/>
          </a:prstGeom>
          <a:noFill/>
        </p:spPr>
        <p:txBody>
          <a:bodyPr wrap="none" rtlCol="0">
            <a:spAutoFit/>
          </a:bodyPr>
          <a:lstStyle>
            <a:defPPr>
              <a:defRPr kern="0"/>
            </a:defPPr>
            <a:lvl1pPr>
              <a:defRPr/>
            </a:lvl1pPr>
          </a:lstStyle>
          <a:p>
            <a:r>
              <a:rPr lang="en-US" dirty="0"/>
              <a:t>Village Playing Field</a:t>
            </a:r>
          </a:p>
          <a:p>
            <a:endParaRPr lang="en-US" dirty="0"/>
          </a:p>
          <a:p>
            <a:endParaRPr lang="en-US" dirty="0"/>
          </a:p>
          <a:p>
            <a:endParaRPr lang="en-US" dirty="0"/>
          </a:p>
        </p:txBody>
      </p:sp>
      <p:sp>
        <p:nvSpPr>
          <p:cNvPr id="5" name="TextBox 4">
            <a:extLst>
              <a:ext uri="{FF2B5EF4-FFF2-40B4-BE49-F238E27FC236}">
                <a16:creationId xmlns:a16="http://schemas.microsoft.com/office/drawing/2014/main" id="{42A0C2E4-07DC-F497-EA88-B15166B54A86}"/>
              </a:ext>
            </a:extLst>
          </p:cNvPr>
          <p:cNvSpPr txBox="1"/>
          <p:nvPr/>
        </p:nvSpPr>
        <p:spPr>
          <a:xfrm>
            <a:off x="129519" y="231404"/>
            <a:ext cx="3259431" cy="5632311"/>
          </a:xfrm>
          <a:prstGeom prst="rect">
            <a:avLst/>
          </a:prstGeom>
          <a:noFill/>
        </p:spPr>
        <p:txBody>
          <a:bodyPr wrap="square">
            <a:spAutoFit/>
          </a:bodyPr>
          <a:lstStyle/>
          <a:p>
            <a:r>
              <a:rPr lang="en-US" sz="1600" b="1" dirty="0">
                <a:latin typeface="Calibri" panose="020F0502020204030204" pitchFamily="34" charset="0"/>
              </a:rPr>
              <a:t>The Crimplesham Biodiversity Group </a:t>
            </a:r>
          </a:p>
          <a:p>
            <a:r>
              <a:rPr lang="en-US" sz="1600" b="1" dirty="0">
                <a:latin typeface="Calibri" panose="020F0502020204030204" pitchFamily="34" charset="0"/>
              </a:rPr>
              <a:t>(protect our wildlife)</a:t>
            </a:r>
          </a:p>
          <a:p>
            <a:r>
              <a:rPr lang="en-GB" sz="14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400" dirty="0">
                <a:effectLst/>
                <a:latin typeface="Calibri" panose="020F0502020204030204" pitchFamily="34" charset="0"/>
                <a:ea typeface="Times New Roman" panose="02020603050405020304" pitchFamily="18" charset="0"/>
              </a:rPr>
              <a:t> happy Crimplesham </a:t>
            </a:r>
            <a:endParaRPr lang="en-GB" sz="1400" dirty="0">
              <a:effectLst/>
              <a:latin typeface="Calibri" panose="020F0502020204030204" pitchFamily="34" charset="0"/>
              <a:ea typeface="Calibri" panose="020F0502020204030204" pitchFamily="34" charset="0"/>
            </a:endParaRPr>
          </a:p>
          <a:p>
            <a:r>
              <a:rPr lang="en-GB" sz="1400" dirty="0">
                <a:effectLst/>
                <a:latin typeface="Calibri" panose="020F0502020204030204" pitchFamily="34" charset="0"/>
                <a:ea typeface="Times New Roman" panose="02020603050405020304" pitchFamily="18" charset="0"/>
              </a:rPr>
              <a:t>As we have not had another meeting it is still lovely to know parishioners are keen to help in planting and offering plants bulbs to plant to enhance the village biodiversity.</a:t>
            </a:r>
            <a:endParaRPr lang="en-GB" sz="1400" dirty="0">
              <a:effectLst/>
              <a:latin typeface="Calibri" panose="020F0502020204030204" pitchFamily="34" charset="0"/>
              <a:ea typeface="Calibri" panose="020F0502020204030204" pitchFamily="34" charset="0"/>
            </a:endParaRPr>
          </a:p>
          <a:p>
            <a:r>
              <a:rPr lang="en-GB" sz="1400" dirty="0">
                <a:effectLst/>
                <a:latin typeface="Calibri" panose="020F0502020204030204" pitchFamily="34" charset="0"/>
                <a:ea typeface="Times New Roman" panose="02020603050405020304" pitchFamily="18" charset="0"/>
              </a:rPr>
              <a:t>After gaining Woodland Trust consent we will have donated saplings for hedging to plant along the metal fence in the playground.</a:t>
            </a:r>
            <a:endParaRPr lang="en-GB" sz="1400" dirty="0">
              <a:effectLst/>
              <a:latin typeface="Calibri" panose="020F0502020204030204" pitchFamily="34" charset="0"/>
              <a:ea typeface="Calibri" panose="020F0502020204030204" pitchFamily="34" charset="0"/>
            </a:endParaRPr>
          </a:p>
          <a:p>
            <a:r>
              <a:rPr lang="en-GB" sz="1400" dirty="0">
                <a:effectLst/>
                <a:latin typeface="Calibri" panose="020F0502020204030204" pitchFamily="34" charset="0"/>
                <a:ea typeface="Times New Roman" panose="02020603050405020304" pitchFamily="18" charset="0"/>
              </a:rPr>
              <a:t>Generous donations of bulbs and  a buddleia bush for planting up tyres in the playground will be a lovely addition as are bulbs under the newly planted cherry trees by the village sign.</a:t>
            </a:r>
            <a:endParaRPr lang="en-GB" sz="1400" dirty="0">
              <a:effectLst/>
              <a:latin typeface="Calibri" panose="020F0502020204030204" pitchFamily="34" charset="0"/>
              <a:ea typeface="Calibri" panose="020F0502020204030204" pitchFamily="34" charset="0"/>
            </a:endParaRPr>
          </a:p>
          <a:p>
            <a:r>
              <a:rPr lang="en-GB" sz="1400" dirty="0">
                <a:effectLst/>
                <a:latin typeface="Calibri" panose="020F0502020204030204" pitchFamily="34" charset="0"/>
                <a:ea typeface="Times New Roman" panose="02020603050405020304" pitchFamily="18" charset="0"/>
              </a:rPr>
              <a:t>Any other ideas advice or support  offered will be warmly welcomed .</a:t>
            </a:r>
            <a:endParaRPr lang="en-GB" sz="1400" dirty="0">
              <a:effectLst/>
              <a:latin typeface="Calibri" panose="020F0502020204030204" pitchFamily="34" charset="0"/>
              <a:ea typeface="Calibri" panose="020F0502020204030204" pitchFamily="34" charset="0"/>
            </a:endParaRPr>
          </a:p>
          <a:p>
            <a:r>
              <a:rPr lang="en-GB" sz="1400" dirty="0">
                <a:effectLst/>
                <a:latin typeface="Calibri" panose="020F0502020204030204" pitchFamily="34" charset="0"/>
                <a:ea typeface="Times New Roman" panose="02020603050405020304" pitchFamily="18" charset="0"/>
              </a:rPr>
              <a:t> </a:t>
            </a:r>
            <a:endParaRPr lang="en-GB" sz="1400" dirty="0">
              <a:effectLst/>
              <a:latin typeface="Calibri" panose="020F0502020204030204" pitchFamily="34" charset="0"/>
              <a:ea typeface="Calibri" panose="020F0502020204030204" pitchFamily="34" charset="0"/>
            </a:endParaRPr>
          </a:p>
          <a:p>
            <a:r>
              <a:rPr lang="en-US" sz="1400" dirty="0">
                <a:latin typeface="Calibri" panose="020F0502020204030204" pitchFamily="34" charset="0"/>
                <a:cs typeface="Calibri" panose="020F0502020204030204" pitchFamily="34" charset="0"/>
              </a:rPr>
              <a:t>Looking forward to your ongoing support </a:t>
            </a:r>
          </a:p>
          <a:p>
            <a:r>
              <a:rPr lang="en-US" sz="1400" dirty="0">
                <a:latin typeface="Calibri" panose="020F0502020204030204" pitchFamily="34" charset="0"/>
                <a:cs typeface="Calibri" panose="020F0502020204030204" pitchFamily="34" charset="0"/>
              </a:rPr>
              <a:t>Cllr Gina Ashman </a:t>
            </a:r>
          </a:p>
          <a:p>
            <a:endParaRPr lang="en-US" dirty="0"/>
          </a:p>
        </p:txBody>
      </p:sp>
      <p:pic>
        <p:nvPicPr>
          <p:cNvPr id="2" name="Picture 1">
            <a:extLst>
              <a:ext uri="{FF2B5EF4-FFF2-40B4-BE49-F238E27FC236}">
                <a16:creationId xmlns:a16="http://schemas.microsoft.com/office/drawing/2014/main" id="{C09F0C91-16FC-9D6C-1102-766175F19243}"/>
              </a:ext>
            </a:extLst>
          </p:cNvPr>
          <p:cNvPicPr>
            <a:picLocks noChangeAspect="1"/>
          </p:cNvPicPr>
          <p:nvPr/>
        </p:nvPicPr>
        <p:blipFill>
          <a:blip r:embed="rId4"/>
          <a:stretch>
            <a:fillRect/>
          </a:stretch>
        </p:blipFill>
        <p:spPr>
          <a:xfrm>
            <a:off x="415900" y="7712074"/>
            <a:ext cx="2829705" cy="2829705"/>
          </a:xfrm>
          <a:prstGeom prst="rect">
            <a:avLst/>
          </a:prstGeom>
        </p:spPr>
      </p:pic>
      <p:pic>
        <p:nvPicPr>
          <p:cNvPr id="4" name="Picture 3">
            <a:extLst>
              <a:ext uri="{FF2B5EF4-FFF2-40B4-BE49-F238E27FC236}">
                <a16:creationId xmlns:a16="http://schemas.microsoft.com/office/drawing/2014/main" id="{3CD18535-DD01-0D94-C7A4-841E857906AB}"/>
              </a:ext>
            </a:extLst>
          </p:cNvPr>
          <p:cNvPicPr>
            <a:picLocks noChangeAspect="1"/>
          </p:cNvPicPr>
          <p:nvPr/>
        </p:nvPicPr>
        <p:blipFill>
          <a:blip r:embed="rId5"/>
          <a:stretch>
            <a:fillRect/>
          </a:stretch>
        </p:blipFill>
        <p:spPr>
          <a:xfrm>
            <a:off x="3837996" y="9924213"/>
            <a:ext cx="3109229" cy="585267"/>
          </a:xfrm>
          <a:prstGeom prst="rect">
            <a:avLst/>
          </a:prstGeom>
        </p:spPr>
      </p:pic>
      <p:sp>
        <p:nvSpPr>
          <p:cNvPr id="3" name="TextBox 2">
            <a:extLst>
              <a:ext uri="{FF2B5EF4-FFF2-40B4-BE49-F238E27FC236}">
                <a16:creationId xmlns:a16="http://schemas.microsoft.com/office/drawing/2014/main" id="{18EB0166-AC73-66DF-8C91-1A59D23DBE12}"/>
              </a:ext>
            </a:extLst>
          </p:cNvPr>
          <p:cNvSpPr txBox="1"/>
          <p:nvPr/>
        </p:nvSpPr>
        <p:spPr>
          <a:xfrm>
            <a:off x="3511703" y="753535"/>
            <a:ext cx="4376519" cy="6186309"/>
          </a:xfrm>
          <a:prstGeom prst="rect">
            <a:avLst/>
          </a:prstGeom>
          <a:noFill/>
        </p:spPr>
        <p:txBody>
          <a:bodyPr wrap="none" rtlCol="0">
            <a:spAutoFit/>
          </a:bodyPr>
          <a:lstStyle>
            <a:defPPr>
              <a:defRPr kern="0"/>
            </a:defPPr>
            <a:lvl1pPr>
              <a:defRPr/>
            </a:lvl1pPr>
          </a:lstStyle>
          <a:p>
            <a:r>
              <a:rPr lang="en-US" sz="1200" dirty="0">
                <a:latin typeface="Century Gothic" panose="020B0502020202020204" pitchFamily="34" charset="0"/>
              </a:rPr>
              <a:t>Last year we successfully gained funds for new </a:t>
            </a:r>
          </a:p>
          <a:p>
            <a:r>
              <a:rPr lang="en-US" sz="1200" dirty="0">
                <a:latin typeface="Century Gothic" panose="020B0502020202020204" pitchFamily="34" charset="0"/>
              </a:rPr>
              <a:t>equipment to be Installed in the playing field </a:t>
            </a:r>
          </a:p>
          <a:p>
            <a:r>
              <a:rPr lang="en-US" sz="1200" dirty="0">
                <a:latin typeface="Century Gothic" panose="020B0502020202020204" pitchFamily="34" charset="0"/>
              </a:rPr>
              <a:t>alongside a picnic table which we completed in the </a:t>
            </a:r>
          </a:p>
          <a:p>
            <a:r>
              <a:rPr lang="en-US" sz="1200" dirty="0">
                <a:latin typeface="Century Gothic" panose="020B0502020202020204" pitchFamily="34" charset="0"/>
              </a:rPr>
              <a:t>latter part of the year we have recently applied for </a:t>
            </a:r>
          </a:p>
          <a:p>
            <a:r>
              <a:rPr lang="en-US" sz="1200" dirty="0">
                <a:latin typeface="Century Gothic" panose="020B0502020202020204" pitchFamily="34" charset="0"/>
              </a:rPr>
              <a:t>funds to change some of the old equipment which</a:t>
            </a:r>
          </a:p>
          <a:p>
            <a:r>
              <a:rPr lang="en-US" sz="1200" dirty="0">
                <a:latin typeface="Century Gothic" panose="020B0502020202020204" pitchFamily="34" charset="0"/>
              </a:rPr>
              <a:t>incudes the swings, metal climbing frame and to </a:t>
            </a:r>
          </a:p>
          <a:p>
            <a:r>
              <a:rPr lang="en-US" sz="1200" dirty="0">
                <a:latin typeface="Century Gothic" panose="020B0502020202020204" pitchFamily="34" charset="0"/>
              </a:rPr>
              <a:t>adda full Size goal post with net as requested by </a:t>
            </a:r>
          </a:p>
          <a:p>
            <a:r>
              <a:rPr lang="en-US" sz="1200" dirty="0">
                <a:latin typeface="Century Gothic" panose="020B0502020202020204" pitchFamily="34" charset="0"/>
              </a:rPr>
              <a:t>one of the villagers.</a:t>
            </a:r>
          </a:p>
          <a:p>
            <a:r>
              <a:rPr lang="en-US" sz="1200" dirty="0">
                <a:latin typeface="Century Gothic" panose="020B0502020202020204" pitchFamily="34" charset="0"/>
              </a:rPr>
              <a:t>We have been successful in obtaining this funding </a:t>
            </a:r>
          </a:p>
          <a:p>
            <a:r>
              <a:rPr lang="en-US" sz="1200" dirty="0">
                <a:latin typeface="Century Gothic" panose="020B0502020202020204" pitchFamily="34" charset="0"/>
              </a:rPr>
              <a:t>and have decided to wait until early spring before</a:t>
            </a:r>
          </a:p>
          <a:p>
            <a:r>
              <a:rPr lang="en-US" sz="1200" dirty="0">
                <a:latin typeface="Century Gothic" panose="020B0502020202020204" pitchFamily="34" charset="0"/>
              </a:rPr>
              <a:t>carrying out this work due to the potential damage </a:t>
            </a:r>
          </a:p>
          <a:p>
            <a:r>
              <a:rPr lang="en-US" sz="1200" dirty="0">
                <a:latin typeface="Century Gothic" panose="020B0502020202020204" pitchFamily="34" charset="0"/>
              </a:rPr>
              <a:t>That might be caused to the field in wet weather.</a:t>
            </a:r>
          </a:p>
          <a:p>
            <a:endParaRPr lang="en-US" sz="1200" dirty="0">
              <a:latin typeface="Century Gothic" panose="020B0502020202020204" pitchFamily="34" charset="0"/>
            </a:endParaRPr>
          </a:p>
          <a:p>
            <a:r>
              <a:rPr lang="en-US" sz="1200" dirty="0">
                <a:latin typeface="Century Gothic" panose="020B0502020202020204" pitchFamily="34" charset="0"/>
              </a:rPr>
              <a:t>We also recently asked for  your support to obtain a </a:t>
            </a:r>
          </a:p>
          <a:p>
            <a:r>
              <a:rPr lang="en-US" sz="1200" dirty="0">
                <a:latin typeface="Century Gothic" panose="020B0502020202020204" pitchFamily="34" charset="0"/>
              </a:rPr>
              <a:t>lottery funding for a climbing wall for the </a:t>
            </a:r>
          </a:p>
          <a:p>
            <a:r>
              <a:rPr lang="en-US" sz="1200" dirty="0">
                <a:latin typeface="Century Gothic" panose="020B0502020202020204" pitchFamily="34" charset="0"/>
              </a:rPr>
              <a:t>playing field. We received the support and have</a:t>
            </a:r>
          </a:p>
          <a:p>
            <a:r>
              <a:rPr lang="en-US" sz="1200" dirty="0">
                <a:latin typeface="Century Gothic" panose="020B0502020202020204" pitchFamily="34" charset="0"/>
              </a:rPr>
              <a:t>now been successful in gaining lottery funding for </a:t>
            </a:r>
          </a:p>
          <a:p>
            <a:r>
              <a:rPr lang="en-US" sz="1200" dirty="0">
                <a:latin typeface="Century Gothic" panose="020B0502020202020204" pitchFamily="34" charset="0"/>
              </a:rPr>
              <a:t>this installation. This will also be left to early spring.</a:t>
            </a:r>
          </a:p>
          <a:p>
            <a:endParaRPr lang="en-US" sz="1200" dirty="0">
              <a:latin typeface="Century Gothic" panose="020B0502020202020204" pitchFamily="34" charset="0"/>
            </a:endParaRPr>
          </a:p>
          <a:p>
            <a:r>
              <a:rPr lang="en-US" sz="1200" dirty="0">
                <a:latin typeface="Century Gothic" panose="020B0502020202020204" pitchFamily="34" charset="0"/>
              </a:rPr>
              <a:t>We would like to thank you for your support and</a:t>
            </a:r>
          </a:p>
          <a:p>
            <a:r>
              <a:rPr lang="en-US" sz="1200" dirty="0">
                <a:latin typeface="Century Gothic" panose="020B0502020202020204" pitchFamily="34" charset="0"/>
              </a:rPr>
              <a:t>hope this will provide enjoyable activities for the</a:t>
            </a:r>
          </a:p>
          <a:p>
            <a:r>
              <a:rPr lang="en-US" sz="1200" dirty="0">
                <a:latin typeface="Century Gothic" panose="020B0502020202020204" pitchFamily="34" charset="0"/>
              </a:rPr>
              <a:t>children (and adults).</a:t>
            </a:r>
          </a:p>
          <a:p>
            <a:endParaRPr lang="en-US" sz="1200" dirty="0">
              <a:latin typeface="Century Gothic" panose="020B0502020202020204" pitchFamily="34" charset="0"/>
            </a:endParaRPr>
          </a:p>
          <a:p>
            <a:endParaRPr lang="en-US" sz="1200" dirty="0">
              <a:latin typeface="Century Gothic" panose="020B0502020202020204" pitchFamily="34" charset="0"/>
            </a:endParaRPr>
          </a:p>
          <a:p>
            <a:r>
              <a:rPr lang="en-US" sz="1200" dirty="0">
                <a:latin typeface="Century Gothic" panose="020B0502020202020204" pitchFamily="34" charset="0"/>
              </a:rPr>
              <a:t>We have also been told that a figure of £2k can be </a:t>
            </a:r>
          </a:p>
          <a:p>
            <a:r>
              <a:rPr lang="en-US" sz="1200" dirty="0">
                <a:latin typeface="Century Gothic" panose="020B0502020202020204" pitchFamily="34" charset="0"/>
              </a:rPr>
              <a:t>donated to the parish council for the installation </a:t>
            </a:r>
          </a:p>
          <a:p>
            <a:r>
              <a:rPr lang="en-US" sz="1200" dirty="0">
                <a:latin typeface="Century Gothic" panose="020B0502020202020204" pitchFamily="34" charset="0"/>
              </a:rPr>
              <a:t>of adult exercise equipment in the playing field along </a:t>
            </a:r>
          </a:p>
          <a:p>
            <a:r>
              <a:rPr lang="en-US" sz="1200" dirty="0">
                <a:latin typeface="Century Gothic" panose="020B0502020202020204" pitchFamily="34" charset="0"/>
              </a:rPr>
              <a:t>with a bench which has been donated. </a:t>
            </a:r>
          </a:p>
          <a:p>
            <a:r>
              <a:rPr lang="en-US" sz="1200" dirty="0">
                <a:latin typeface="Century Gothic" panose="020B0502020202020204" pitchFamily="34" charset="0"/>
              </a:rPr>
              <a:t>The council would like to thank a kind parishioner for </a:t>
            </a:r>
          </a:p>
          <a:p>
            <a:r>
              <a:rPr lang="en-US" sz="1200" dirty="0">
                <a:latin typeface="Century Gothic" panose="020B0502020202020204" pitchFamily="34" charset="0"/>
              </a:rPr>
              <a:t>this offer and it will be discussed at the council </a:t>
            </a:r>
          </a:p>
          <a:p>
            <a:r>
              <a:rPr lang="en-US" sz="1200" dirty="0">
                <a:latin typeface="Century Gothic" panose="020B0502020202020204" pitchFamily="34" charset="0"/>
              </a:rPr>
              <a:t>meeting in November.</a:t>
            </a:r>
          </a:p>
          <a:p>
            <a:endParaRPr lang="en-US" sz="1200" dirty="0">
              <a:latin typeface="Century Gothic" panose="020B0502020202020204" pitchFamily="34" charset="0"/>
            </a:endParaRPr>
          </a:p>
          <a:p>
            <a:endParaRPr lang="en-US" sz="1200" dirty="0">
              <a:latin typeface="Century Gothic" panose="020B0502020202020204" pitchFamily="34" charset="0"/>
            </a:endParaRPr>
          </a:p>
        </p:txBody>
      </p:sp>
      <p:sp>
        <p:nvSpPr>
          <p:cNvPr id="10" name="TextBox 9">
            <a:extLst>
              <a:ext uri="{FF2B5EF4-FFF2-40B4-BE49-F238E27FC236}">
                <a16:creationId xmlns:a16="http://schemas.microsoft.com/office/drawing/2014/main" id="{5358C18D-7AF8-EDFB-BF96-C3869AAD116C}"/>
              </a:ext>
            </a:extLst>
          </p:cNvPr>
          <p:cNvSpPr txBox="1"/>
          <p:nvPr/>
        </p:nvSpPr>
        <p:spPr>
          <a:xfrm>
            <a:off x="3470126" y="6729404"/>
            <a:ext cx="4057521" cy="1384995"/>
          </a:xfrm>
          <a:prstGeom prst="rect">
            <a:avLst/>
          </a:prstGeom>
          <a:noFill/>
        </p:spPr>
        <p:txBody>
          <a:bodyPr wrap="none" rtlCol="0">
            <a:spAutoFit/>
          </a:bodyPr>
          <a:lstStyle/>
          <a:p>
            <a:r>
              <a:rPr lang="en-US" dirty="0"/>
              <a:t>Village Green</a:t>
            </a:r>
          </a:p>
          <a:p>
            <a:endParaRPr lang="en-US" dirty="0"/>
          </a:p>
          <a:p>
            <a:r>
              <a:rPr lang="en-US" sz="1200" dirty="0">
                <a:latin typeface="Century Gothic" panose="020B0502020202020204" pitchFamily="34" charset="0"/>
              </a:rPr>
              <a:t>We have planted two flowering Cherry trees on the </a:t>
            </a:r>
          </a:p>
          <a:p>
            <a:r>
              <a:rPr lang="en-US" sz="1200" dirty="0">
                <a:latin typeface="Century Gothic" panose="020B0502020202020204" pitchFamily="34" charset="0"/>
              </a:rPr>
              <a:t>village green with the aim of improving the outlook </a:t>
            </a:r>
          </a:p>
          <a:p>
            <a:r>
              <a:rPr lang="en-US" sz="1200" dirty="0">
                <a:latin typeface="Century Gothic" panose="020B0502020202020204" pitchFamily="34" charset="0"/>
              </a:rPr>
              <a:t>of the green. Thank you all for your help with this </a:t>
            </a:r>
          </a:p>
          <a:p>
            <a:r>
              <a:rPr lang="en-US" sz="1200" dirty="0">
                <a:latin typeface="Century Gothic" panose="020B0502020202020204" pitchFamily="34" charset="0"/>
              </a:rPr>
              <a:t>on Saturday, 26 October.</a:t>
            </a:r>
          </a:p>
        </p:txBody>
      </p:sp>
      <p:sp>
        <p:nvSpPr>
          <p:cNvPr id="11" name="TextBox 10">
            <a:extLst>
              <a:ext uri="{FF2B5EF4-FFF2-40B4-BE49-F238E27FC236}">
                <a16:creationId xmlns:a16="http://schemas.microsoft.com/office/drawing/2014/main" id="{62BF86F5-4E98-3E5C-28FD-869385D1B2D9}"/>
              </a:ext>
            </a:extLst>
          </p:cNvPr>
          <p:cNvSpPr txBox="1"/>
          <p:nvPr/>
        </p:nvSpPr>
        <p:spPr>
          <a:xfrm>
            <a:off x="3511703" y="8265799"/>
            <a:ext cx="3913251" cy="1569660"/>
          </a:xfrm>
          <a:prstGeom prst="rect">
            <a:avLst/>
          </a:prstGeom>
          <a:noFill/>
        </p:spPr>
        <p:txBody>
          <a:bodyPr wrap="none" rtlCol="0">
            <a:spAutoFit/>
          </a:bodyPr>
          <a:lstStyle/>
          <a:p>
            <a:r>
              <a:rPr lang="en-US" dirty="0"/>
              <a:t>Bus Shelter </a:t>
            </a:r>
          </a:p>
          <a:p>
            <a:endParaRPr lang="en-US" dirty="0"/>
          </a:p>
          <a:p>
            <a:r>
              <a:rPr lang="en-US" sz="1200" dirty="0">
                <a:latin typeface="Century Gothic" panose="020B0502020202020204" pitchFamily="34" charset="0"/>
              </a:rPr>
              <a:t>We are currently looking to get the bus shelter </a:t>
            </a:r>
          </a:p>
          <a:p>
            <a:r>
              <a:rPr lang="en-US" sz="1200" dirty="0">
                <a:latin typeface="Century Gothic" panose="020B0502020202020204" pitchFamily="34" charset="0"/>
              </a:rPr>
              <a:t>cleaned and to place a bench inside the </a:t>
            </a:r>
          </a:p>
          <a:p>
            <a:r>
              <a:rPr lang="en-US" sz="1200" dirty="0">
                <a:latin typeface="Century Gothic" panose="020B0502020202020204" pitchFamily="34" charset="0"/>
              </a:rPr>
              <a:t>Shelter, for obvious reasons.</a:t>
            </a:r>
          </a:p>
          <a:p>
            <a:r>
              <a:rPr lang="en-US" sz="1200" dirty="0">
                <a:latin typeface="Century Gothic" panose="020B0502020202020204" pitchFamily="34" charset="0"/>
              </a:rPr>
              <a:t>The old bench, currently next to the bus shelter,  </a:t>
            </a:r>
          </a:p>
          <a:p>
            <a:r>
              <a:rPr lang="en-US" sz="1200" dirty="0">
                <a:latin typeface="Century Gothic" panose="020B0502020202020204" pitchFamily="34" charset="0"/>
              </a:rPr>
              <a:t>will be refurbished and placed in the playing filed.</a:t>
            </a:r>
          </a:p>
        </p:txBody>
      </p:sp>
    </p:spTree>
    <p:extLst>
      <p:ext uri="{BB962C8B-B14F-4D97-AF65-F5344CB8AC3E}">
        <p14:creationId xmlns:p14="http://schemas.microsoft.com/office/powerpoint/2010/main" val="2824651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13549</TotalTime>
  <Words>820</Words>
  <Application>Microsoft Office PowerPoint</Application>
  <PresentationFormat>Custom</PresentationFormat>
  <Paragraphs>73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Century Gothic</vt:lpstr>
      <vt:lpstr>Segoe UI Emoji</vt:lpstr>
      <vt:lpstr>Verdana</vt:lpstr>
      <vt:lpstr>Office Theme</vt:lpstr>
      <vt:lpstr>Crimplesham Parish Council Newsletter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Black Modern Hidden Beautiful Place Newsletter</dc:title>
  <dc:creator>Rob Shaw</dc:creator>
  <cp:keywords>DAFkj3UaBgY,BAFLcTC5Bzg</cp:keywords>
  <cp:lastModifiedBy>Melanie Hilton</cp:lastModifiedBy>
  <cp:revision>18</cp:revision>
  <cp:lastPrinted>2024-10-28T19:49:30Z</cp:lastPrinted>
  <dcterms:created xsi:type="dcterms:W3CDTF">2023-10-03T07:41:17Z</dcterms:created>
  <dcterms:modified xsi:type="dcterms:W3CDTF">2024-10-31T10:21:25Z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2023-06-12T00:00:00Z</vt:filetime>
  </property>
  <property fmtid="{D5CDD505-2E9C-101B-9397-08002B2CF9AE}" pid="3" name="Creator">
    <vt:lpwstr>Canva</vt:lpwstr>
  </property>
  <property fmtid="{D5CDD505-2E9C-101B-9397-08002B2CF9AE}" pid="4" name="LastSaved">
    <vt:filetime>2023-10-03T00:00:00Z</vt:filetime>
  </property>
  <property fmtid="{D5CDD505-2E9C-101B-9397-08002B2CF9AE}" pid="5" name="Producer">
    <vt:lpwstr>Canva</vt:lpwstr>
  </property>
</Properties>
</file>