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Lst>
  <p:sldSz cx="7556500" cy="1069975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318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9120" y="230366"/>
            <a:ext cx="3614420" cy="1208919"/>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2664015" y="5014302"/>
            <a:ext cx="4846955" cy="371347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3/19/2025</a:t>
            </a:fld>
            <a:endParaRPr lang="en-US" dirty="0"/>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adsafety@norfolk.gov"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object 3"/>
          <p:cNvSpPr/>
          <p:nvPr/>
        </p:nvSpPr>
        <p:spPr>
          <a:xfrm>
            <a:off x="4207729" y="480235"/>
            <a:ext cx="2398395" cy="9525"/>
          </a:xfrm>
          <a:custGeom>
            <a:avLst/>
            <a:gdLst/>
            <a:ahLst/>
            <a:cxnLst/>
            <a:rect l="l" t="t" r="r" b="b"/>
            <a:pathLst>
              <a:path w="2398395" h="9525">
                <a:moveTo>
                  <a:pt x="0" y="0"/>
                </a:moveTo>
                <a:lnTo>
                  <a:pt x="2398339" y="9506"/>
                </a:lnTo>
              </a:path>
            </a:pathLst>
          </a:custGeom>
          <a:ln w="9517">
            <a:solidFill>
              <a:srgbClr val="FFFFFF"/>
            </a:solidFill>
          </a:ln>
        </p:spPr>
        <p:txBody>
          <a:bodyPr wrap="square" lIns="0" tIns="0" rIns="0" bIns="0" rtlCol="0"/>
          <a:lstStyle/>
          <a:p>
            <a:endParaRPr dirty="0"/>
          </a:p>
        </p:txBody>
      </p:sp>
      <p:pic>
        <p:nvPicPr>
          <p:cNvPr id="4" name="object 4"/>
          <p:cNvPicPr/>
          <p:nvPr/>
        </p:nvPicPr>
        <p:blipFill>
          <a:blip r:embed="rId2" cstate="print"/>
          <a:stretch>
            <a:fillRect/>
          </a:stretch>
        </p:blipFill>
        <p:spPr>
          <a:xfrm>
            <a:off x="0" y="0"/>
            <a:ext cx="7555991" cy="2149476"/>
          </a:xfrm>
          <a:prstGeom prst="rect">
            <a:avLst/>
          </a:prstGeom>
        </p:spPr>
      </p:pic>
      <p:sp>
        <p:nvSpPr>
          <p:cNvPr id="5" name="object 5"/>
          <p:cNvSpPr txBox="1">
            <a:spLocks noGrp="1"/>
          </p:cNvSpPr>
          <p:nvPr>
            <p:ph type="title"/>
          </p:nvPr>
        </p:nvSpPr>
        <p:spPr>
          <a:xfrm>
            <a:off x="499120" y="230366"/>
            <a:ext cx="3614420" cy="949619"/>
          </a:xfrm>
          <a:prstGeom prst="rect">
            <a:avLst/>
          </a:prstGeom>
        </p:spPr>
        <p:txBody>
          <a:bodyPr vert="horz" wrap="square" lIns="0" tIns="51435" rIns="0" bIns="0" rtlCol="0">
            <a:spAutoFit/>
          </a:bodyPr>
          <a:lstStyle/>
          <a:p>
            <a:pPr marL="12700">
              <a:lnSpc>
                <a:spcPct val="100000"/>
              </a:lnSpc>
              <a:spcBef>
                <a:spcPts val="405"/>
              </a:spcBef>
            </a:pPr>
            <a:r>
              <a:rPr dirty="0"/>
              <a:t>Crimplesham</a:t>
            </a:r>
            <a:r>
              <a:rPr spc="345" dirty="0"/>
              <a:t> </a:t>
            </a:r>
            <a:r>
              <a:rPr dirty="0"/>
              <a:t>Parish</a:t>
            </a:r>
            <a:r>
              <a:rPr spc="365" dirty="0"/>
              <a:t> </a:t>
            </a:r>
            <a:r>
              <a:rPr spc="-10" dirty="0"/>
              <a:t>Council</a:t>
            </a:r>
          </a:p>
          <a:p>
            <a:pPr marL="12700">
              <a:lnSpc>
                <a:spcPct val="100000"/>
              </a:lnSpc>
              <a:spcBef>
                <a:spcPts val="730"/>
              </a:spcBef>
            </a:pPr>
            <a:r>
              <a:rPr sz="3200" spc="120" dirty="0">
                <a:latin typeface="Verdana"/>
                <a:cs typeface="Verdana"/>
              </a:rPr>
              <a:t>Newsletter</a:t>
            </a:r>
            <a:endParaRPr sz="3200" dirty="0">
              <a:latin typeface="Verdana"/>
              <a:cs typeface="Verdana"/>
            </a:endParaRPr>
          </a:p>
        </p:txBody>
      </p:sp>
      <p:sp>
        <p:nvSpPr>
          <p:cNvPr id="11" name="TextBox 10">
            <a:extLst>
              <a:ext uri="{FF2B5EF4-FFF2-40B4-BE49-F238E27FC236}">
                <a16:creationId xmlns:a16="http://schemas.microsoft.com/office/drawing/2014/main" id="{225359B2-8056-572F-C174-79A9FDF6F294}"/>
              </a:ext>
            </a:extLst>
          </p:cNvPr>
          <p:cNvSpPr txBox="1"/>
          <p:nvPr/>
        </p:nvSpPr>
        <p:spPr>
          <a:xfrm>
            <a:off x="160901" y="4435475"/>
            <a:ext cx="3473450" cy="2862322"/>
          </a:xfrm>
          <a:prstGeom prst="rect">
            <a:avLst/>
          </a:prstGeom>
          <a:noFill/>
        </p:spPr>
        <p:txBody>
          <a:bodyPr wrap="square" rtlCol="0">
            <a:spAutoFit/>
          </a:bodyPr>
          <a:lstStyle/>
          <a:p>
            <a:r>
              <a:rPr lang="en-GB" dirty="0">
                <a:effectLst/>
                <a:latin typeface="Calibri" panose="020F0502020204030204" pitchFamily="34" charset="0"/>
                <a:ea typeface="Times New Roman" panose="02020603050405020304" pitchFamily="18" charset="0"/>
              </a:rPr>
              <a:t>                 </a:t>
            </a:r>
            <a:r>
              <a:rPr lang="en-GB" b="1" dirty="0">
                <a:effectLst/>
                <a:latin typeface="Calibri" panose="020F0502020204030204" pitchFamily="34" charset="0"/>
                <a:ea typeface="Times New Roman" panose="02020603050405020304" pitchFamily="18" charset="0"/>
              </a:rPr>
              <a:t>Village </a:t>
            </a:r>
            <a:r>
              <a:rPr lang="en-GB" b="1" dirty="0">
                <a:latin typeface="Calibri" panose="020F0502020204030204" pitchFamily="34" charset="0"/>
              </a:rPr>
              <a:t>Speeding</a:t>
            </a:r>
          </a:p>
          <a:p>
            <a:endParaRPr lang="en-GB" b="1" dirty="0">
              <a:latin typeface="Calibri" panose="020F0502020204030204" pitchFamily="34" charset="0"/>
            </a:endParaRPr>
          </a:p>
          <a:p>
            <a:r>
              <a:rPr lang="en-US" sz="1200" dirty="0">
                <a:effectLst/>
                <a:latin typeface="Calibri" panose="020F0502020204030204" pitchFamily="34" charset="0"/>
                <a:ea typeface="Times New Roman" panose="02020603050405020304" pitchFamily="18" charset="0"/>
              </a:rPr>
              <a:t>Fincham Parish </a:t>
            </a:r>
            <a:r>
              <a:rPr lang="en-US" sz="1200" dirty="0" err="1">
                <a:effectLst/>
                <a:latin typeface="Calibri" panose="020F0502020204030204" pitchFamily="34" charset="0"/>
                <a:ea typeface="Times New Roman" panose="02020603050405020304" pitchFamily="18" charset="0"/>
              </a:rPr>
              <a:t>Councillor</a:t>
            </a:r>
            <a:r>
              <a:rPr lang="en-US" sz="1200" dirty="0">
                <a:effectLst/>
                <a:latin typeface="Calibri" panose="020F0502020204030204" pitchFamily="34" charset="0"/>
                <a:ea typeface="Times New Roman" panose="02020603050405020304" pitchFamily="18" charset="0"/>
              </a:rPr>
              <a:t> Janice Lunan  kindly arranged for the Sam 2 camera and batteries to have a service. All are working well, and monthly sharing of the camera now is reinstated.</a:t>
            </a:r>
          </a:p>
          <a:p>
            <a:r>
              <a:rPr lang="en-US" sz="1200" dirty="0">
                <a:effectLst/>
                <a:latin typeface="Calibri" panose="020F0502020204030204" pitchFamily="34" charset="0"/>
                <a:ea typeface="Times New Roman" panose="02020603050405020304" pitchFamily="18" charset="0"/>
              </a:rPr>
              <a:t>Any comments on road speed or other issues can be fed into the SNAP Meetings held in Downham where anyone can attend to discuss community policing issues.</a:t>
            </a:r>
          </a:p>
          <a:p>
            <a:endParaRPr lang="en-US"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For further information Norfolk County Council has a road safety team on 0344 800 8020 or email </a:t>
            </a:r>
            <a:r>
              <a:rPr lang="en-GB" sz="1200" u="sng" dirty="0">
                <a:solidFill>
                  <a:srgbClr val="0000FF"/>
                </a:solidFill>
                <a:effectLst/>
                <a:latin typeface="Calibri" panose="020F0502020204030204" pitchFamily="34" charset="0"/>
                <a:ea typeface="Times New Roman" panose="02020603050405020304" pitchFamily="18" charset="0"/>
                <a:hlinkClick r:id="rId3"/>
              </a:rPr>
              <a:t>roadsafety@norfolk.gov.uk</a:t>
            </a:r>
            <a:r>
              <a:rPr lang="en-GB" sz="1200" u="none" strike="noStrike" dirty="0">
                <a:solidFill>
                  <a:srgbClr val="0000FF"/>
                </a:solidFill>
                <a:effectLst/>
                <a:latin typeface="Calibri" panose="020F0502020204030204" pitchFamily="34" charset="0"/>
                <a:ea typeface="Times New Roman" panose="02020603050405020304" pitchFamily="18" charset="0"/>
              </a:rPr>
              <a:t>.  From Cllr Ashman</a:t>
            </a:r>
            <a:endParaRPr lang="en-GB" sz="12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F20CDC3C-7E77-22CC-3108-7BD3E38132ED}"/>
              </a:ext>
            </a:extLst>
          </p:cNvPr>
          <p:cNvPicPr>
            <a:picLocks noChangeAspect="1"/>
          </p:cNvPicPr>
          <p:nvPr/>
        </p:nvPicPr>
        <p:blipFill>
          <a:blip r:embed="rId4"/>
          <a:stretch>
            <a:fillRect/>
          </a:stretch>
        </p:blipFill>
        <p:spPr>
          <a:xfrm>
            <a:off x="3993509" y="8939282"/>
            <a:ext cx="3480305" cy="1661993"/>
          </a:xfrm>
          <a:prstGeom prst="rect">
            <a:avLst/>
          </a:prstGeom>
        </p:spPr>
      </p:pic>
      <p:pic>
        <p:nvPicPr>
          <p:cNvPr id="12" name="Picture 11">
            <a:extLst>
              <a:ext uri="{FF2B5EF4-FFF2-40B4-BE49-F238E27FC236}">
                <a16:creationId xmlns:a16="http://schemas.microsoft.com/office/drawing/2014/main" id="{F5B55C4D-0F94-67CF-0F83-10F43AD9A7EE}"/>
              </a:ext>
            </a:extLst>
          </p:cNvPr>
          <p:cNvPicPr>
            <a:picLocks noChangeAspect="1"/>
          </p:cNvPicPr>
          <p:nvPr/>
        </p:nvPicPr>
        <p:blipFill>
          <a:blip r:embed="rId5"/>
          <a:stretch>
            <a:fillRect/>
          </a:stretch>
        </p:blipFill>
        <p:spPr>
          <a:xfrm>
            <a:off x="333867" y="9884181"/>
            <a:ext cx="3127519" cy="731583"/>
          </a:xfrm>
          <a:prstGeom prst="rect">
            <a:avLst/>
          </a:prstGeom>
        </p:spPr>
      </p:pic>
      <p:sp>
        <p:nvSpPr>
          <p:cNvPr id="14" name="TextBox 13">
            <a:extLst>
              <a:ext uri="{FF2B5EF4-FFF2-40B4-BE49-F238E27FC236}">
                <a16:creationId xmlns:a16="http://schemas.microsoft.com/office/drawing/2014/main" id="{5321EA65-14C3-9B10-0BB7-428E22981B8F}"/>
              </a:ext>
            </a:extLst>
          </p:cNvPr>
          <p:cNvSpPr txBox="1"/>
          <p:nvPr/>
        </p:nvSpPr>
        <p:spPr>
          <a:xfrm>
            <a:off x="499120" y="2468110"/>
            <a:ext cx="6108724" cy="1938992"/>
          </a:xfrm>
          <a:prstGeom prst="rect">
            <a:avLst/>
          </a:prstGeom>
          <a:noFill/>
        </p:spPr>
        <p:txBody>
          <a:bodyPr wrap="none" rtlCol="0">
            <a:spAutoFit/>
          </a:bodyPr>
          <a:lstStyle/>
          <a:p>
            <a:r>
              <a:rPr lang="en-US" b="1" spc="-10" dirty="0">
                <a:solidFill>
                  <a:schemeClr val="tx1"/>
                </a:solidFill>
                <a:latin typeface="Arial"/>
                <a:ea typeface="+mn-ea"/>
                <a:cs typeface="Arial"/>
              </a:rPr>
              <a:t>              From the Parish Council Chairman</a:t>
            </a:r>
          </a:p>
          <a:p>
            <a:endParaRPr lang="en-US" b="1" spc="-10" dirty="0">
              <a:solidFill>
                <a:schemeClr val="tx1"/>
              </a:solidFill>
              <a:latin typeface="Arial"/>
              <a:ea typeface="+mn-ea"/>
              <a:cs typeface="Arial"/>
            </a:endParaRPr>
          </a:p>
          <a:p>
            <a:r>
              <a:rPr lang="en-US" sz="1200" spc="-10" dirty="0">
                <a:solidFill>
                  <a:schemeClr val="tx1"/>
                </a:solidFill>
                <a:latin typeface="+mj-lt"/>
                <a:ea typeface="+mn-ea"/>
                <a:cs typeface="Arial"/>
              </a:rPr>
              <a:t>It is with great sadness that I learnt Jeffery Carter passed away on the </a:t>
            </a:r>
          </a:p>
          <a:p>
            <a:r>
              <a:rPr lang="en-US" sz="1200" spc="-10" dirty="0">
                <a:solidFill>
                  <a:schemeClr val="tx1"/>
                </a:solidFill>
                <a:latin typeface="+mj-lt"/>
                <a:ea typeface="+mn-ea"/>
                <a:cs typeface="Arial"/>
              </a:rPr>
              <a:t>19 March. As you all aware, Jeffery was a Parish </a:t>
            </a:r>
            <a:r>
              <a:rPr lang="en-US" sz="1200" spc="-10" dirty="0" err="1">
                <a:solidFill>
                  <a:schemeClr val="tx1"/>
                </a:solidFill>
                <a:latin typeface="+mj-lt"/>
                <a:ea typeface="+mn-ea"/>
                <a:cs typeface="Arial"/>
              </a:rPr>
              <a:t>Councillor</a:t>
            </a:r>
            <a:r>
              <a:rPr lang="en-US" sz="1200" spc="-10" dirty="0">
                <a:solidFill>
                  <a:schemeClr val="tx1"/>
                </a:solidFill>
                <a:latin typeface="+mj-lt"/>
                <a:ea typeface="+mn-ea"/>
                <a:cs typeface="Arial"/>
              </a:rPr>
              <a:t> for many years, </a:t>
            </a:r>
          </a:p>
          <a:p>
            <a:r>
              <a:rPr lang="en-US" sz="1200" spc="-10" dirty="0">
                <a:solidFill>
                  <a:schemeClr val="tx1"/>
                </a:solidFill>
                <a:latin typeface="+mj-lt"/>
                <a:ea typeface="+mn-ea"/>
                <a:cs typeface="Arial"/>
              </a:rPr>
              <a:t>and was passionate about the village, and , as he told me at one of our chats in his conservatory,</a:t>
            </a:r>
          </a:p>
          <a:p>
            <a:r>
              <a:rPr lang="en-US" sz="1200" spc="-10" dirty="0">
                <a:solidFill>
                  <a:schemeClr val="tx1"/>
                </a:solidFill>
                <a:latin typeface="+mj-lt"/>
                <a:ea typeface="+mn-ea"/>
                <a:cs typeface="Arial"/>
              </a:rPr>
              <a:t>he has seen many changes in the village. I know he will be missed.</a:t>
            </a:r>
          </a:p>
          <a:p>
            <a:endParaRPr lang="en-US" sz="1200" spc="-10" dirty="0">
              <a:solidFill>
                <a:schemeClr val="tx1"/>
              </a:solidFill>
              <a:latin typeface="+mj-lt"/>
              <a:ea typeface="+mn-ea"/>
              <a:cs typeface="Arial"/>
            </a:endParaRPr>
          </a:p>
          <a:p>
            <a:r>
              <a:rPr lang="en-US" sz="1200" spc="-10" dirty="0">
                <a:solidFill>
                  <a:schemeClr val="tx1"/>
                </a:solidFill>
                <a:latin typeface="+mj-lt"/>
                <a:ea typeface="+mn-ea"/>
                <a:cs typeface="Arial"/>
              </a:rPr>
              <a:t>I also have great pleasure in announcing that Ann Woods has joined us a new Parish </a:t>
            </a:r>
            <a:r>
              <a:rPr lang="en-US" sz="1200" spc="-10" dirty="0" err="1">
                <a:solidFill>
                  <a:schemeClr val="tx1"/>
                </a:solidFill>
                <a:latin typeface="+mj-lt"/>
                <a:ea typeface="+mn-ea"/>
                <a:cs typeface="Arial"/>
              </a:rPr>
              <a:t>Councillor</a:t>
            </a:r>
            <a:endParaRPr lang="en-US" sz="1200" spc="-10" dirty="0">
              <a:solidFill>
                <a:schemeClr val="tx1"/>
              </a:solidFill>
              <a:latin typeface="+mj-lt"/>
              <a:ea typeface="+mn-ea"/>
              <a:cs typeface="Arial"/>
            </a:endParaRPr>
          </a:p>
          <a:p>
            <a:r>
              <a:rPr lang="en-US" sz="1200" spc="-10" dirty="0">
                <a:solidFill>
                  <a:schemeClr val="tx1"/>
                </a:solidFill>
                <a:latin typeface="+mj-lt"/>
                <a:ea typeface="+mn-ea"/>
                <a:cs typeface="Arial"/>
              </a:rPr>
              <a:t>and will help us on our strategy of continual improvement within Crimplesham.</a:t>
            </a:r>
          </a:p>
        </p:txBody>
      </p:sp>
      <p:pic>
        <p:nvPicPr>
          <p:cNvPr id="17" name="Picture 16">
            <a:extLst>
              <a:ext uri="{FF2B5EF4-FFF2-40B4-BE49-F238E27FC236}">
                <a16:creationId xmlns:a16="http://schemas.microsoft.com/office/drawing/2014/main" id="{0AEB4085-C66C-92EE-971B-FBCC4D60BC40}"/>
              </a:ext>
            </a:extLst>
          </p:cNvPr>
          <p:cNvPicPr>
            <a:picLocks noChangeAspect="1"/>
          </p:cNvPicPr>
          <p:nvPr/>
        </p:nvPicPr>
        <p:blipFill>
          <a:blip r:embed="rId6"/>
          <a:stretch>
            <a:fillRect/>
          </a:stretch>
        </p:blipFill>
        <p:spPr>
          <a:xfrm>
            <a:off x="4464050" y="5044925"/>
            <a:ext cx="2539224" cy="3646639"/>
          </a:xfrm>
          <a:prstGeom prst="rect">
            <a:avLst/>
          </a:prstGeom>
        </p:spPr>
      </p:pic>
      <p:sp>
        <p:nvSpPr>
          <p:cNvPr id="2" name="TextBox 1">
            <a:extLst>
              <a:ext uri="{FF2B5EF4-FFF2-40B4-BE49-F238E27FC236}">
                <a16:creationId xmlns:a16="http://schemas.microsoft.com/office/drawing/2014/main" id="{6F7AC1C4-5B25-7E81-1F98-A95DD5EA5DF2}"/>
              </a:ext>
            </a:extLst>
          </p:cNvPr>
          <p:cNvSpPr txBox="1"/>
          <p:nvPr/>
        </p:nvSpPr>
        <p:spPr>
          <a:xfrm>
            <a:off x="285252" y="7545202"/>
            <a:ext cx="4735813" cy="2862322"/>
          </a:xfrm>
          <a:prstGeom prst="rect">
            <a:avLst/>
          </a:prstGeom>
          <a:noFill/>
        </p:spPr>
        <p:txBody>
          <a:bodyPr wrap="square" rtlCol="0">
            <a:spAutoFit/>
          </a:bodyPr>
          <a:lstStyle/>
          <a:p>
            <a:r>
              <a:rPr lang="en-US" b="1" dirty="0">
                <a:latin typeface="Calibri" panose="020F0502020204030204" pitchFamily="34" charset="0"/>
              </a:rPr>
              <a:t>             New Parish </a:t>
            </a:r>
            <a:r>
              <a:rPr lang="en-US" b="1" dirty="0" err="1">
                <a:latin typeface="Calibri" panose="020F0502020204030204" pitchFamily="34" charset="0"/>
              </a:rPr>
              <a:t>Councillor</a:t>
            </a:r>
            <a:endParaRPr lang="en-US" b="1" dirty="0">
              <a:latin typeface="Calibri" panose="020F0502020204030204" pitchFamily="34" charset="0"/>
            </a:endParaRPr>
          </a:p>
          <a:p>
            <a:r>
              <a:rPr lang="en-US" sz="1200" dirty="0">
                <a:latin typeface="Calibri" panose="020F0502020204030204" pitchFamily="34" charset="0"/>
              </a:rPr>
              <a:t>A bit about myself !</a:t>
            </a:r>
          </a:p>
          <a:p>
            <a:r>
              <a:rPr lang="en-US" sz="1200" dirty="0">
                <a:latin typeface="Calibri" panose="020F0502020204030204" pitchFamily="34" charset="0"/>
              </a:rPr>
              <a:t>Married, , Retired, 3 adult children, 5 grandsons.</a:t>
            </a:r>
          </a:p>
          <a:p>
            <a:r>
              <a:rPr lang="en-US" sz="1200" dirty="0">
                <a:latin typeface="Calibri" panose="020F0502020204030204" pitchFamily="34" charset="0"/>
              </a:rPr>
              <a:t>Formerly mechanical engineering draughtswoman at </a:t>
            </a:r>
          </a:p>
          <a:p>
            <a:r>
              <a:rPr lang="en-US" sz="1200" dirty="0">
                <a:latin typeface="Calibri" panose="020F0502020204030204" pitchFamily="34" charset="0"/>
              </a:rPr>
              <a:t>Sizewell A Nuclear power station </a:t>
            </a:r>
          </a:p>
          <a:p>
            <a:r>
              <a:rPr lang="en-US" sz="1200" dirty="0">
                <a:latin typeface="Calibri" panose="020F0502020204030204" pitchFamily="34" charset="0"/>
              </a:rPr>
              <a:t>Love gardening , not very good at it though ! </a:t>
            </a:r>
          </a:p>
          <a:p>
            <a:r>
              <a:rPr lang="en-US" sz="1200" dirty="0">
                <a:latin typeface="Calibri" panose="020F0502020204030204" pitchFamily="34" charset="0"/>
              </a:rPr>
              <a:t>Reading, crafting</a:t>
            </a:r>
          </a:p>
          <a:p>
            <a:r>
              <a:rPr lang="en-US" sz="1200" dirty="0">
                <a:latin typeface="Calibri" panose="020F0502020204030204" pitchFamily="34" charset="0"/>
              </a:rPr>
              <a:t>Became a Parish </a:t>
            </a:r>
            <a:r>
              <a:rPr lang="en-US" sz="1200" dirty="0" err="1">
                <a:latin typeface="Calibri" panose="020F0502020204030204" pitchFamily="34" charset="0"/>
              </a:rPr>
              <a:t>Councillor</a:t>
            </a:r>
            <a:r>
              <a:rPr lang="en-US" sz="1200" dirty="0">
                <a:latin typeface="Calibri" panose="020F0502020204030204" pitchFamily="34" charset="0"/>
              </a:rPr>
              <a:t> to help  improve village </a:t>
            </a:r>
          </a:p>
          <a:p>
            <a:r>
              <a:rPr lang="en-US" sz="1200" dirty="0">
                <a:latin typeface="Calibri" panose="020F0502020204030204" pitchFamily="34" charset="0"/>
              </a:rPr>
              <a:t>community , I am also a trustee of Crimplesham </a:t>
            </a:r>
          </a:p>
          <a:p>
            <a:r>
              <a:rPr lang="en-US" sz="1200" dirty="0">
                <a:latin typeface="Calibri" panose="020F0502020204030204" pitchFamily="34" charset="0"/>
              </a:rPr>
              <a:t>Village Hall</a:t>
            </a:r>
          </a:p>
          <a:p>
            <a:r>
              <a:rPr lang="en-US" sz="1200" dirty="0">
                <a:latin typeface="Century Gothic" panose="020B0502020202020204" pitchFamily="34" charset="0"/>
              </a:rPr>
              <a:t>Cllr Ann Woods</a:t>
            </a:r>
          </a:p>
          <a:p>
            <a:endParaRPr lang="en-US" sz="1200" dirty="0">
              <a:latin typeface="Calibri" panose="020F0502020204030204" pitchFamily="34" charset="0"/>
            </a:endParaRPr>
          </a:p>
          <a:p>
            <a:endParaRPr lang="en-US" sz="1200" dirty="0">
              <a:latin typeface="Calibri" panose="020F0502020204030204"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605556" y="10381963"/>
            <a:ext cx="2722245" cy="0"/>
          </a:xfrm>
          <a:custGeom>
            <a:avLst/>
            <a:gdLst/>
            <a:ahLst/>
            <a:cxnLst/>
            <a:rect l="l" t="t" r="r" b="b"/>
            <a:pathLst>
              <a:path w="2722245">
                <a:moveTo>
                  <a:pt x="0" y="0"/>
                </a:moveTo>
                <a:lnTo>
                  <a:pt x="2721865" y="0"/>
                </a:lnTo>
              </a:path>
            </a:pathLst>
          </a:custGeom>
          <a:ln w="9517">
            <a:solidFill>
              <a:srgbClr val="3D4E40"/>
            </a:solidFill>
          </a:ln>
        </p:spPr>
        <p:txBody>
          <a:bodyPr wrap="square" lIns="0" tIns="0" rIns="0" bIns="0" rtlCol="0"/>
          <a:lstStyle/>
          <a:p>
            <a:endParaRPr dirty="0"/>
          </a:p>
        </p:txBody>
      </p:sp>
      <p:grpSp>
        <p:nvGrpSpPr>
          <p:cNvPr id="7" name="object 7"/>
          <p:cNvGrpSpPr/>
          <p:nvPr/>
        </p:nvGrpSpPr>
        <p:grpSpPr>
          <a:xfrm>
            <a:off x="0" y="1498"/>
            <a:ext cx="7556501" cy="10698252"/>
            <a:chOff x="-122618" y="4839394"/>
            <a:chExt cx="7678608" cy="5848197"/>
          </a:xfrm>
        </p:grpSpPr>
        <p:pic>
          <p:nvPicPr>
            <p:cNvPr id="8" name="object 8"/>
            <p:cNvPicPr/>
            <p:nvPr/>
          </p:nvPicPr>
          <p:blipFill>
            <a:blip r:embed="rId2" cstate="print"/>
            <a:stretch>
              <a:fillRect/>
            </a:stretch>
          </p:blipFill>
          <p:spPr>
            <a:xfrm>
              <a:off x="-122618" y="4839394"/>
              <a:ext cx="4201214" cy="5848196"/>
            </a:xfrm>
            <a:prstGeom prst="rect">
              <a:avLst/>
            </a:prstGeom>
          </p:spPr>
        </p:pic>
        <p:pic>
          <p:nvPicPr>
            <p:cNvPr id="9" name="object 9"/>
            <p:cNvPicPr/>
            <p:nvPr/>
          </p:nvPicPr>
          <p:blipFill>
            <a:blip r:embed="rId3" cstate="print"/>
            <a:stretch>
              <a:fillRect/>
            </a:stretch>
          </p:blipFill>
          <p:spPr>
            <a:xfrm>
              <a:off x="3361914" y="4839394"/>
              <a:ext cx="4194076" cy="5848197"/>
            </a:xfrm>
            <a:prstGeom prst="rect">
              <a:avLst/>
            </a:prstGeom>
          </p:spPr>
        </p:pic>
      </p:grpSp>
      <p:sp>
        <p:nvSpPr>
          <p:cNvPr id="18" name="TextBox 17">
            <a:extLst>
              <a:ext uri="{FF2B5EF4-FFF2-40B4-BE49-F238E27FC236}">
                <a16:creationId xmlns:a16="http://schemas.microsoft.com/office/drawing/2014/main" id="{6129C1AB-EC9D-6768-54CE-BCD001A27CAC}"/>
              </a:ext>
            </a:extLst>
          </p:cNvPr>
          <p:cNvSpPr txBox="1"/>
          <p:nvPr/>
        </p:nvSpPr>
        <p:spPr>
          <a:xfrm>
            <a:off x="3452958" y="153371"/>
            <a:ext cx="3997756" cy="954107"/>
          </a:xfrm>
          <a:prstGeom prst="rect">
            <a:avLst/>
          </a:prstGeom>
          <a:noFill/>
        </p:spPr>
        <p:txBody>
          <a:bodyPr wrap="none" rtlCol="0">
            <a:spAutoFit/>
          </a:bodyPr>
          <a:lstStyle>
            <a:defPPr>
              <a:defRPr kern="0"/>
            </a:defPPr>
            <a:lvl1pPr>
              <a:defRPr/>
            </a:lvl1pPr>
          </a:lstStyle>
          <a:p>
            <a:r>
              <a:rPr lang="en-US" dirty="0"/>
              <a:t>Village Playing Field</a:t>
            </a:r>
          </a:p>
          <a:p>
            <a:endParaRPr lang="en-US" dirty="0"/>
          </a:p>
          <a:p>
            <a:endParaRPr lang="en-US" dirty="0"/>
          </a:p>
          <a:p>
            <a:endParaRPr lang="en-US" dirty="0"/>
          </a:p>
        </p:txBody>
      </p:sp>
      <p:sp>
        <p:nvSpPr>
          <p:cNvPr id="5" name="TextBox 4">
            <a:extLst>
              <a:ext uri="{FF2B5EF4-FFF2-40B4-BE49-F238E27FC236}">
                <a16:creationId xmlns:a16="http://schemas.microsoft.com/office/drawing/2014/main" id="{42A0C2E4-07DC-F497-EA88-B15166B54A86}"/>
              </a:ext>
            </a:extLst>
          </p:cNvPr>
          <p:cNvSpPr txBox="1"/>
          <p:nvPr/>
        </p:nvSpPr>
        <p:spPr>
          <a:xfrm>
            <a:off x="136121" y="283154"/>
            <a:ext cx="3259431" cy="6093976"/>
          </a:xfrm>
          <a:prstGeom prst="rect">
            <a:avLst/>
          </a:prstGeom>
          <a:noFill/>
        </p:spPr>
        <p:txBody>
          <a:bodyPr wrap="square">
            <a:spAutoFit/>
          </a:bodyPr>
          <a:lstStyle/>
          <a:p>
            <a:r>
              <a:rPr lang="en-US" sz="1600" b="1" dirty="0">
                <a:latin typeface="Calibri" panose="020F0502020204030204" pitchFamily="34" charset="0"/>
              </a:rPr>
              <a:t>The Crimplesham Biodiversity Group </a:t>
            </a:r>
          </a:p>
          <a:p>
            <a:r>
              <a:rPr lang="en-US" sz="1600" b="1" dirty="0">
                <a:latin typeface="Calibri" panose="020F0502020204030204" pitchFamily="34" charset="0"/>
              </a:rPr>
              <a:t>(protect our wildlife)</a:t>
            </a:r>
          </a:p>
          <a:p>
            <a:r>
              <a:rPr lang="en-US" sz="1200" dirty="0">
                <a:latin typeface="Century Gothic" panose="020B0502020202020204" pitchFamily="34" charset="0"/>
              </a:rPr>
              <a:t>Spring is here and the lovely daffodils are looking beautiful around the village. New bulbs under planted  last year when the two cherry trees were planted have burst into flower at the village sign site.</a:t>
            </a:r>
          </a:p>
          <a:p>
            <a:r>
              <a:rPr lang="en-US" sz="1200" dirty="0">
                <a:latin typeface="Century Gothic" panose="020B0502020202020204" pitchFamily="34" charset="0"/>
              </a:rPr>
              <a:t>Thank you  to the kind parishioners who helped on Saturday 8th of March who planted up the hedge saplings in the playground along the metal fence boundary. We had the best of sunny weather that day. </a:t>
            </a:r>
          </a:p>
          <a:p>
            <a:r>
              <a:rPr lang="en-US" sz="1200" dirty="0">
                <a:latin typeface="Century Gothic" panose="020B0502020202020204" pitchFamily="34" charset="0"/>
              </a:rPr>
              <a:t>I would like to pay tribute to Mason </a:t>
            </a:r>
            <a:r>
              <a:rPr lang="en-US" sz="1200" dirty="0" err="1">
                <a:latin typeface="Century Gothic" panose="020B0502020202020204" pitchFamily="34" charset="0"/>
              </a:rPr>
              <a:t>Tofts</a:t>
            </a:r>
            <a:r>
              <a:rPr lang="en-US" sz="1200" dirty="0">
                <a:latin typeface="Century Gothic" panose="020B0502020202020204" pitchFamily="34" charset="0"/>
              </a:rPr>
              <a:t> who sadly died late last year who was a great ambassador for biodiversity in this village. He planted Cow slips along Willow Heath Road which are so pretty this time of year.</a:t>
            </a:r>
          </a:p>
          <a:p>
            <a:r>
              <a:rPr lang="en-US" sz="1200" dirty="0">
                <a:latin typeface="Century Gothic" panose="020B0502020202020204" pitchFamily="34" charset="0"/>
              </a:rPr>
              <a:t>Every year they pop up he will be remembered .</a:t>
            </a:r>
          </a:p>
          <a:p>
            <a:r>
              <a:rPr lang="en-US" sz="1200" dirty="0">
                <a:latin typeface="Century Gothic" panose="020B0502020202020204" pitchFamily="34" charset="0"/>
              </a:rPr>
              <a:t>With thanks to all who want to contribute to the future we have three large tractor </a:t>
            </a:r>
            <a:r>
              <a:rPr lang="en-US" sz="1200" dirty="0" err="1">
                <a:latin typeface="Century Gothic" panose="020B0502020202020204" pitchFamily="34" charset="0"/>
              </a:rPr>
              <a:t>tyres</a:t>
            </a:r>
            <a:r>
              <a:rPr lang="en-US" sz="1200" dirty="0">
                <a:latin typeface="Century Gothic" panose="020B0502020202020204" pitchFamily="34" charset="0"/>
              </a:rPr>
              <a:t> please offer any plants that you may have to plant up in these to add </a:t>
            </a:r>
            <a:r>
              <a:rPr lang="en-US" sz="1200" dirty="0" err="1">
                <a:latin typeface="Century Gothic" panose="020B0502020202020204" pitchFamily="34" charset="0"/>
              </a:rPr>
              <a:t>colour</a:t>
            </a:r>
            <a:r>
              <a:rPr lang="en-US" sz="1200" dirty="0">
                <a:latin typeface="Century Gothic" panose="020B0502020202020204" pitchFamily="34" charset="0"/>
              </a:rPr>
              <a:t> diversity and new habitats.</a:t>
            </a:r>
          </a:p>
          <a:p>
            <a:endParaRPr lang="en-US" sz="1200" dirty="0">
              <a:latin typeface="Century Gothic" panose="020B0502020202020204" pitchFamily="34" charset="0"/>
            </a:endParaRPr>
          </a:p>
          <a:p>
            <a:r>
              <a:rPr lang="en-US" sz="1200" dirty="0">
                <a:latin typeface="Century Gothic" panose="020B0502020202020204" pitchFamily="34" charset="0"/>
              </a:rPr>
              <a:t>Looking forward to your ongoing support </a:t>
            </a:r>
          </a:p>
          <a:p>
            <a:r>
              <a:rPr lang="en-US" sz="1200" dirty="0">
                <a:latin typeface="Century Gothic" panose="020B0502020202020204" pitchFamily="34" charset="0"/>
              </a:rPr>
              <a:t>Cllr Gina Ashman </a:t>
            </a:r>
          </a:p>
          <a:p>
            <a:endParaRPr lang="en-US" dirty="0"/>
          </a:p>
        </p:txBody>
      </p:sp>
      <p:pic>
        <p:nvPicPr>
          <p:cNvPr id="2" name="Picture 1">
            <a:extLst>
              <a:ext uri="{FF2B5EF4-FFF2-40B4-BE49-F238E27FC236}">
                <a16:creationId xmlns:a16="http://schemas.microsoft.com/office/drawing/2014/main" id="{C09F0C91-16FC-9D6C-1102-766175F19243}"/>
              </a:ext>
            </a:extLst>
          </p:cNvPr>
          <p:cNvPicPr>
            <a:picLocks noChangeAspect="1"/>
          </p:cNvPicPr>
          <p:nvPr/>
        </p:nvPicPr>
        <p:blipFill>
          <a:blip r:embed="rId4"/>
          <a:stretch>
            <a:fillRect/>
          </a:stretch>
        </p:blipFill>
        <p:spPr>
          <a:xfrm>
            <a:off x="4102635" y="7352558"/>
            <a:ext cx="2579949" cy="2579949"/>
          </a:xfrm>
          <a:prstGeom prst="rect">
            <a:avLst/>
          </a:prstGeom>
        </p:spPr>
      </p:pic>
      <p:pic>
        <p:nvPicPr>
          <p:cNvPr id="4" name="Picture 3">
            <a:extLst>
              <a:ext uri="{FF2B5EF4-FFF2-40B4-BE49-F238E27FC236}">
                <a16:creationId xmlns:a16="http://schemas.microsoft.com/office/drawing/2014/main" id="{3CD18535-DD01-0D94-C7A4-841E857906AB}"/>
              </a:ext>
            </a:extLst>
          </p:cNvPr>
          <p:cNvPicPr>
            <a:picLocks noChangeAspect="1"/>
          </p:cNvPicPr>
          <p:nvPr/>
        </p:nvPicPr>
        <p:blipFill>
          <a:blip r:embed="rId5"/>
          <a:stretch>
            <a:fillRect/>
          </a:stretch>
        </p:blipFill>
        <p:spPr>
          <a:xfrm>
            <a:off x="3837996" y="9924213"/>
            <a:ext cx="3109229" cy="585267"/>
          </a:xfrm>
          <a:prstGeom prst="rect">
            <a:avLst/>
          </a:prstGeom>
        </p:spPr>
      </p:pic>
      <p:sp>
        <p:nvSpPr>
          <p:cNvPr id="3" name="TextBox 2">
            <a:extLst>
              <a:ext uri="{FF2B5EF4-FFF2-40B4-BE49-F238E27FC236}">
                <a16:creationId xmlns:a16="http://schemas.microsoft.com/office/drawing/2014/main" id="{18EB0166-AC73-66DF-8C91-1A59D23DBE12}"/>
              </a:ext>
            </a:extLst>
          </p:cNvPr>
          <p:cNvSpPr txBox="1"/>
          <p:nvPr/>
        </p:nvSpPr>
        <p:spPr>
          <a:xfrm>
            <a:off x="3465412" y="767243"/>
            <a:ext cx="4131259" cy="3416320"/>
          </a:xfrm>
          <a:prstGeom prst="rect">
            <a:avLst/>
          </a:prstGeom>
          <a:noFill/>
        </p:spPr>
        <p:txBody>
          <a:bodyPr wrap="none" rtlCol="0">
            <a:spAutoFit/>
          </a:bodyPr>
          <a:lstStyle>
            <a:defPPr>
              <a:defRPr kern="0"/>
            </a:defPPr>
            <a:lvl1pPr>
              <a:defRPr/>
            </a:lvl1pPr>
          </a:lstStyle>
          <a:p>
            <a:r>
              <a:rPr lang="en-US" sz="1200" dirty="0">
                <a:latin typeface="Century Gothic" panose="020B0502020202020204" pitchFamily="34" charset="0"/>
              </a:rPr>
              <a:t>The new equipment for the playing field is due to be </a:t>
            </a:r>
          </a:p>
          <a:p>
            <a:r>
              <a:rPr lang="en-US" sz="1200" dirty="0">
                <a:latin typeface="Century Gothic" panose="020B0502020202020204" pitchFamily="34" charset="0"/>
              </a:rPr>
              <a:t>Installed in April and May. The council postponed </a:t>
            </a:r>
          </a:p>
          <a:p>
            <a:r>
              <a:rPr lang="en-US" sz="1200" dirty="0">
                <a:latin typeface="Century Gothic" panose="020B0502020202020204" pitchFamily="34" charset="0"/>
              </a:rPr>
              <a:t>this work from last year to ensure we limited damage</a:t>
            </a:r>
          </a:p>
          <a:p>
            <a:r>
              <a:rPr lang="en-US" sz="1200" dirty="0">
                <a:latin typeface="Century Gothic" panose="020B0502020202020204" pitchFamily="34" charset="0"/>
              </a:rPr>
              <a:t>to the grass area. The following will be installed:</a:t>
            </a:r>
          </a:p>
          <a:p>
            <a:endParaRPr lang="en-US" sz="1200" dirty="0">
              <a:latin typeface="Century Gothic" panose="020B0502020202020204" pitchFamily="34" charset="0"/>
            </a:endParaRPr>
          </a:p>
          <a:p>
            <a:pPr marL="171450" indent="-171450">
              <a:buFont typeface="Arial" panose="020B0604020202020204" pitchFamily="34" charset="0"/>
              <a:buChar char="•"/>
            </a:pPr>
            <a:r>
              <a:rPr lang="en-US" sz="1200" dirty="0">
                <a:latin typeface="Century Gothic" panose="020B0502020202020204" pitchFamily="34" charset="0"/>
              </a:rPr>
              <a:t>Replacement swings</a:t>
            </a:r>
          </a:p>
          <a:p>
            <a:pPr marL="171450" indent="-171450">
              <a:buFont typeface="Arial" panose="020B0604020202020204" pitchFamily="34" charset="0"/>
              <a:buChar char="•"/>
            </a:pPr>
            <a:r>
              <a:rPr lang="en-US" sz="1200" dirty="0">
                <a:latin typeface="Century Gothic" panose="020B0502020202020204" pitchFamily="34" charset="0"/>
              </a:rPr>
              <a:t>Replacement climbing frame</a:t>
            </a:r>
          </a:p>
          <a:p>
            <a:pPr marL="171450" indent="-171450">
              <a:buFont typeface="Arial" panose="020B0604020202020204" pitchFamily="34" charset="0"/>
              <a:buChar char="•"/>
            </a:pPr>
            <a:r>
              <a:rPr lang="en-US" sz="1200" dirty="0">
                <a:latin typeface="Century Gothic" panose="020B0502020202020204" pitchFamily="34" charset="0"/>
              </a:rPr>
              <a:t>Replace one of the existing goal posts with </a:t>
            </a:r>
          </a:p>
          <a:p>
            <a:r>
              <a:rPr lang="en-US" sz="1200" dirty="0">
                <a:latin typeface="Century Gothic" panose="020B0502020202020204" pitchFamily="34" charset="0"/>
              </a:rPr>
              <a:t>    full size posts and net.</a:t>
            </a:r>
          </a:p>
          <a:p>
            <a:pPr marL="171450" indent="-171450">
              <a:buFont typeface="Arial" panose="020B0604020202020204" pitchFamily="34" charset="0"/>
              <a:buChar char="•"/>
            </a:pPr>
            <a:r>
              <a:rPr lang="en-US" sz="1200" dirty="0">
                <a:latin typeface="Century Gothic" panose="020B0502020202020204" pitchFamily="34" charset="0"/>
              </a:rPr>
              <a:t>New climbing wall</a:t>
            </a:r>
          </a:p>
          <a:p>
            <a:pPr marL="171450" indent="-171450">
              <a:buFont typeface="Arial" panose="020B0604020202020204" pitchFamily="34" charset="0"/>
              <a:buChar char="•"/>
            </a:pPr>
            <a:r>
              <a:rPr lang="en-US" sz="1200" dirty="0">
                <a:latin typeface="Century Gothic" panose="020B0502020202020204" pitchFamily="34" charset="0"/>
              </a:rPr>
              <a:t>New adult exercise equipment  </a:t>
            </a:r>
          </a:p>
          <a:p>
            <a:pPr marL="171450" indent="-171450">
              <a:buFont typeface="Arial" panose="020B0604020202020204" pitchFamily="34" charset="0"/>
              <a:buChar char="•"/>
            </a:pPr>
            <a:endParaRPr lang="en-US" sz="1200" dirty="0">
              <a:latin typeface="Century Gothic" panose="020B0502020202020204" pitchFamily="34" charset="0"/>
            </a:endParaRPr>
          </a:p>
          <a:p>
            <a:r>
              <a:rPr lang="en-US" sz="1200" dirty="0">
                <a:latin typeface="Century Gothic" panose="020B0502020202020204" pitchFamily="34" charset="0"/>
              </a:rPr>
              <a:t>Please be aware, the council have planted a </a:t>
            </a:r>
          </a:p>
          <a:p>
            <a:r>
              <a:rPr lang="en-US" sz="1200" dirty="0">
                <a:latin typeface="Century Gothic" panose="020B0502020202020204" pitchFamily="34" charset="0"/>
              </a:rPr>
              <a:t>Number of tree saplings along the boundary with</a:t>
            </a:r>
          </a:p>
          <a:p>
            <a:r>
              <a:rPr lang="en-US" sz="1200" dirty="0">
                <a:latin typeface="Century Gothic" panose="020B0502020202020204" pitchFamily="34" charset="0"/>
              </a:rPr>
              <a:t>The Old Rectory</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sp>
        <p:nvSpPr>
          <p:cNvPr id="10" name="TextBox 9">
            <a:extLst>
              <a:ext uri="{FF2B5EF4-FFF2-40B4-BE49-F238E27FC236}">
                <a16:creationId xmlns:a16="http://schemas.microsoft.com/office/drawing/2014/main" id="{5358C18D-7AF8-EDFB-BF96-C3869AAD116C}"/>
              </a:ext>
            </a:extLst>
          </p:cNvPr>
          <p:cNvSpPr txBox="1"/>
          <p:nvPr/>
        </p:nvSpPr>
        <p:spPr>
          <a:xfrm>
            <a:off x="3519065" y="3711236"/>
            <a:ext cx="4057521" cy="1107996"/>
          </a:xfrm>
          <a:prstGeom prst="rect">
            <a:avLst/>
          </a:prstGeom>
          <a:noFill/>
        </p:spPr>
        <p:txBody>
          <a:bodyPr wrap="none" rtlCol="0">
            <a:spAutoFit/>
          </a:bodyPr>
          <a:lstStyle/>
          <a:p>
            <a:r>
              <a:rPr lang="en-US" dirty="0"/>
              <a:t>Village Green</a:t>
            </a:r>
          </a:p>
          <a:p>
            <a:r>
              <a:rPr lang="en-US" sz="1200" dirty="0">
                <a:latin typeface="Century Gothic" panose="020B0502020202020204" pitchFamily="34" charset="0"/>
              </a:rPr>
              <a:t>We have planted two flowering Cherry trees on the </a:t>
            </a:r>
          </a:p>
          <a:p>
            <a:r>
              <a:rPr lang="en-US" sz="1200" dirty="0">
                <a:latin typeface="Century Gothic" panose="020B0502020202020204" pitchFamily="34" charset="0"/>
              </a:rPr>
              <a:t>village green with the aim of improving the outlook </a:t>
            </a:r>
          </a:p>
          <a:p>
            <a:r>
              <a:rPr lang="en-US" sz="1200" dirty="0">
                <a:latin typeface="Century Gothic" panose="020B0502020202020204" pitchFamily="34" charset="0"/>
              </a:rPr>
              <a:t>of the green. Thank you all for your help with this </a:t>
            </a:r>
          </a:p>
          <a:p>
            <a:r>
              <a:rPr lang="en-US" sz="1200" dirty="0">
                <a:latin typeface="Century Gothic" panose="020B0502020202020204" pitchFamily="34" charset="0"/>
              </a:rPr>
              <a:t>on Saturday, 26 October.</a:t>
            </a:r>
          </a:p>
        </p:txBody>
      </p:sp>
      <p:sp>
        <p:nvSpPr>
          <p:cNvPr id="11" name="TextBox 10">
            <a:extLst>
              <a:ext uri="{FF2B5EF4-FFF2-40B4-BE49-F238E27FC236}">
                <a16:creationId xmlns:a16="http://schemas.microsoft.com/office/drawing/2014/main" id="{62BF86F5-4E98-3E5C-28FD-869385D1B2D9}"/>
              </a:ext>
            </a:extLst>
          </p:cNvPr>
          <p:cNvSpPr txBox="1"/>
          <p:nvPr/>
        </p:nvSpPr>
        <p:spPr>
          <a:xfrm>
            <a:off x="3519065" y="5967436"/>
            <a:ext cx="4105611" cy="1477328"/>
          </a:xfrm>
          <a:prstGeom prst="rect">
            <a:avLst/>
          </a:prstGeom>
          <a:noFill/>
        </p:spPr>
        <p:txBody>
          <a:bodyPr wrap="none" rtlCol="0">
            <a:spAutoFit/>
          </a:bodyPr>
          <a:lstStyle/>
          <a:p>
            <a:r>
              <a:rPr lang="en-US" dirty="0"/>
              <a:t>Bus Shelter </a:t>
            </a:r>
          </a:p>
          <a:p>
            <a:r>
              <a:rPr lang="en-US" sz="1200" dirty="0">
                <a:latin typeface="Century Gothic" panose="020B0502020202020204" pitchFamily="34" charset="0"/>
              </a:rPr>
              <a:t>The bus shelter has now been cleaned, and we will </a:t>
            </a:r>
          </a:p>
          <a:p>
            <a:r>
              <a:rPr lang="en-US" sz="1200" dirty="0">
                <a:latin typeface="Century Gothic" panose="020B0502020202020204" pitchFamily="34" charset="0"/>
              </a:rPr>
              <a:t>endeavor to maintain this throughout the year.</a:t>
            </a:r>
          </a:p>
          <a:p>
            <a:r>
              <a:rPr lang="en-US" sz="1200" dirty="0">
                <a:latin typeface="Century Gothic" panose="020B0502020202020204" pitchFamily="34" charset="0"/>
              </a:rPr>
              <a:t>The old bench adjacent to the bus shelter will be </a:t>
            </a:r>
          </a:p>
          <a:p>
            <a:r>
              <a:rPr lang="en-US" sz="1200" dirty="0">
                <a:latin typeface="Century Gothic" panose="020B0502020202020204" pitchFamily="34" charset="0"/>
              </a:rPr>
              <a:t>removed and refurbished. When complete, it will be </a:t>
            </a:r>
          </a:p>
          <a:p>
            <a:r>
              <a:rPr lang="en-US" sz="1200" dirty="0">
                <a:latin typeface="Century Gothic" panose="020B0502020202020204" pitchFamily="34" charset="0"/>
              </a:rPr>
              <a:t>placed within the shelter.</a:t>
            </a:r>
          </a:p>
          <a:p>
            <a:endParaRPr lang="en-US" sz="1200" dirty="0">
              <a:latin typeface="Century Gothic" panose="020B0502020202020204" pitchFamily="34" charset="0"/>
            </a:endParaRPr>
          </a:p>
        </p:txBody>
      </p:sp>
      <p:sp>
        <p:nvSpPr>
          <p:cNvPr id="12" name="TextBox 11">
            <a:extLst>
              <a:ext uri="{FF2B5EF4-FFF2-40B4-BE49-F238E27FC236}">
                <a16:creationId xmlns:a16="http://schemas.microsoft.com/office/drawing/2014/main" id="{8BB638D2-D132-9405-3E77-1A2FBB87A2B3}"/>
              </a:ext>
            </a:extLst>
          </p:cNvPr>
          <p:cNvSpPr txBox="1"/>
          <p:nvPr/>
        </p:nvSpPr>
        <p:spPr>
          <a:xfrm>
            <a:off x="3519065" y="4931669"/>
            <a:ext cx="3711272" cy="923330"/>
          </a:xfrm>
          <a:prstGeom prst="rect">
            <a:avLst/>
          </a:prstGeom>
          <a:noFill/>
        </p:spPr>
        <p:txBody>
          <a:bodyPr wrap="none" rtlCol="0">
            <a:spAutoFit/>
          </a:bodyPr>
          <a:lstStyle/>
          <a:p>
            <a:r>
              <a:rPr lang="en-US" dirty="0"/>
              <a:t>Dog bin</a:t>
            </a:r>
          </a:p>
          <a:p>
            <a:r>
              <a:rPr lang="en-US" sz="1200" dirty="0">
                <a:latin typeface="Century Gothic" panose="020B0502020202020204" pitchFamily="34" charset="0"/>
              </a:rPr>
              <a:t>A new dog waste bin has been installed at the </a:t>
            </a:r>
          </a:p>
          <a:p>
            <a:r>
              <a:rPr lang="en-US" sz="1200" dirty="0">
                <a:latin typeface="Century Gothic" panose="020B0502020202020204" pitchFamily="34" charset="0"/>
              </a:rPr>
              <a:t>Main Rd end of Market Lane. This has been </a:t>
            </a:r>
          </a:p>
          <a:p>
            <a:r>
              <a:rPr lang="en-US" sz="1200" dirty="0">
                <a:latin typeface="Century Gothic" panose="020B0502020202020204" pitchFamily="34" charset="0"/>
              </a:rPr>
              <a:t>requested by a number of residents.</a:t>
            </a:r>
          </a:p>
        </p:txBody>
      </p:sp>
      <p:sp>
        <p:nvSpPr>
          <p:cNvPr id="13" name="TextBox 12">
            <a:extLst>
              <a:ext uri="{FF2B5EF4-FFF2-40B4-BE49-F238E27FC236}">
                <a16:creationId xmlns:a16="http://schemas.microsoft.com/office/drawing/2014/main" id="{87C95DE4-1F65-F8FC-D976-7C00EB2493DB}"/>
              </a:ext>
            </a:extLst>
          </p:cNvPr>
          <p:cNvSpPr txBox="1"/>
          <p:nvPr/>
        </p:nvSpPr>
        <p:spPr>
          <a:xfrm>
            <a:off x="59017" y="6302055"/>
            <a:ext cx="3576620" cy="4154984"/>
          </a:xfrm>
          <a:prstGeom prst="rect">
            <a:avLst/>
          </a:prstGeom>
          <a:noFill/>
        </p:spPr>
        <p:txBody>
          <a:bodyPr wrap="none" rtlCol="0">
            <a:spAutoFit/>
          </a:bodyPr>
          <a:lstStyle/>
          <a:p>
            <a:r>
              <a:rPr lang="en-US" dirty="0"/>
              <a:t>VE Day</a:t>
            </a:r>
          </a:p>
          <a:p>
            <a:endParaRPr lang="en-US" dirty="0"/>
          </a:p>
          <a:p>
            <a:r>
              <a:rPr lang="en-US" sz="1200" dirty="0">
                <a:latin typeface="Century Gothic" panose="020B0502020202020204" pitchFamily="34" charset="0"/>
              </a:rPr>
              <a:t>The 8th of May 2025 marks 80 years since </a:t>
            </a:r>
          </a:p>
          <a:p>
            <a:r>
              <a:rPr lang="en-US" sz="1200" dirty="0">
                <a:latin typeface="Century Gothic" panose="020B0502020202020204" pitchFamily="34" charset="0"/>
              </a:rPr>
              <a:t>Victory in Europe, a momentous occasion </a:t>
            </a:r>
          </a:p>
          <a:p>
            <a:r>
              <a:rPr lang="en-US" sz="1200" dirty="0">
                <a:latin typeface="Century Gothic" panose="020B0502020202020204" pitchFamily="34" charset="0"/>
              </a:rPr>
              <a:t>that </a:t>
            </a:r>
            <a:r>
              <a:rPr lang="en-US" sz="1200" dirty="0" err="1">
                <a:latin typeface="Century Gothic" panose="020B0502020202020204" pitchFamily="34" charset="0"/>
              </a:rPr>
              <a:t>signalled</a:t>
            </a:r>
            <a:r>
              <a:rPr lang="en-US" sz="1200" dirty="0">
                <a:latin typeface="Century Gothic" panose="020B0502020202020204" pitchFamily="34" charset="0"/>
              </a:rPr>
              <a:t> the end of World War II in </a:t>
            </a:r>
          </a:p>
          <a:p>
            <a:r>
              <a:rPr lang="en-US" sz="1200" dirty="0">
                <a:latin typeface="Century Gothic" panose="020B0502020202020204" pitchFamily="34" charset="0"/>
              </a:rPr>
              <a:t>Europe. VE80 is a wonderful opportunity to</a:t>
            </a:r>
          </a:p>
          <a:p>
            <a:r>
              <a:rPr lang="en-US" sz="1200" dirty="0">
                <a:latin typeface="Century Gothic" panose="020B0502020202020204" pitchFamily="34" charset="0"/>
              </a:rPr>
              <a:t> honor the heroes of the past, reflect on our </a:t>
            </a:r>
          </a:p>
          <a:p>
            <a:r>
              <a:rPr lang="en-US" sz="1200" dirty="0">
                <a:latin typeface="Century Gothic" panose="020B0502020202020204" pitchFamily="34" charset="0"/>
              </a:rPr>
              <a:t>history, and celebrate peace and unity with</a:t>
            </a:r>
          </a:p>
          <a:p>
            <a:r>
              <a:rPr lang="en-US" sz="1200" dirty="0">
                <a:latin typeface="Century Gothic" panose="020B0502020202020204" pitchFamily="34" charset="0"/>
              </a:rPr>
              <a:t> family, friends, and community.  </a:t>
            </a:r>
          </a:p>
          <a:p>
            <a:r>
              <a:rPr lang="en-US" sz="1200" dirty="0">
                <a:latin typeface="Century Gothic" panose="020B0502020202020204" pitchFamily="34" charset="0"/>
              </a:rPr>
              <a:t>The council would like to hold some form of </a:t>
            </a:r>
          </a:p>
          <a:p>
            <a:r>
              <a:rPr lang="en-US" sz="1200" dirty="0">
                <a:latin typeface="Century Gothic" panose="020B0502020202020204" pitchFamily="34" charset="0"/>
              </a:rPr>
              <a:t>celebration within the village </a:t>
            </a:r>
          </a:p>
          <a:p>
            <a:r>
              <a:rPr lang="en-US" sz="1200" dirty="0">
                <a:latin typeface="Century Gothic" panose="020B0502020202020204" pitchFamily="34" charset="0"/>
              </a:rPr>
              <a:t>and would welcome ideas from the villagers. </a:t>
            </a:r>
          </a:p>
          <a:p>
            <a:r>
              <a:rPr lang="en-US" sz="1200" dirty="0">
                <a:latin typeface="Century Gothic" panose="020B0502020202020204" pitchFamily="34" charset="0"/>
              </a:rPr>
              <a:t>Some suggestions are a </a:t>
            </a:r>
          </a:p>
          <a:p>
            <a:r>
              <a:rPr lang="en-US" sz="1200" dirty="0">
                <a:latin typeface="Century Gothic" panose="020B0502020202020204" pitchFamily="34" charset="0"/>
              </a:rPr>
              <a:t>BBQ on the playing field, cake stall or yard </a:t>
            </a:r>
          </a:p>
          <a:p>
            <a:r>
              <a:rPr lang="en-US" sz="1200" dirty="0">
                <a:latin typeface="Century Gothic" panose="020B0502020202020204" pitchFamily="34" charset="0"/>
              </a:rPr>
              <a:t>sale for charity etc.</a:t>
            </a:r>
          </a:p>
          <a:p>
            <a:endParaRPr lang="en-US" sz="1200" dirty="0">
              <a:latin typeface="Century Gothic" panose="020B0502020202020204" pitchFamily="34" charset="0"/>
            </a:endParaRPr>
          </a:p>
          <a:p>
            <a:r>
              <a:rPr lang="en-US" sz="1200" dirty="0">
                <a:latin typeface="Century Gothic" panose="020B0502020202020204" pitchFamily="34" charset="0"/>
              </a:rPr>
              <a:t>Let us try and come together on this one </a:t>
            </a:r>
          </a:p>
          <a:p>
            <a:r>
              <a:rPr lang="en-US" sz="1200" dirty="0">
                <a:latin typeface="Century Gothic" panose="020B0502020202020204" pitchFamily="34" charset="0"/>
              </a:rPr>
              <a:t>Occasion, to show our appreciation and </a:t>
            </a:r>
          </a:p>
          <a:p>
            <a:r>
              <a:rPr lang="en-US" sz="1200" dirty="0">
                <a:latin typeface="Century Gothic" panose="020B0502020202020204" pitchFamily="34" charset="0"/>
              </a:rPr>
              <a:t>put other issues aside. </a:t>
            </a:r>
          </a:p>
          <a:p>
            <a:r>
              <a:rPr lang="en-US" sz="1200" b="1" dirty="0">
                <a:latin typeface="Century Gothic" panose="020B0502020202020204" pitchFamily="34" charset="0"/>
              </a:rPr>
              <a:t>Please let us know your ideas,</a:t>
            </a:r>
          </a:p>
          <a:p>
            <a:r>
              <a:rPr lang="en-US" sz="1200" dirty="0">
                <a:latin typeface="Century Gothic" panose="020B0502020202020204" pitchFamily="34" charset="0"/>
              </a:rPr>
              <a:t> </a:t>
            </a:r>
          </a:p>
        </p:txBody>
      </p:sp>
    </p:spTree>
    <p:extLst>
      <p:ext uri="{BB962C8B-B14F-4D97-AF65-F5344CB8AC3E}">
        <p14:creationId xmlns:p14="http://schemas.microsoft.com/office/powerpoint/2010/main" val="2824651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16297</TotalTime>
  <Words>787</Words>
  <Application>Microsoft Office PowerPoint</Application>
  <PresentationFormat>Custom</PresentationFormat>
  <Paragraphs>93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Verdana</vt:lpstr>
      <vt:lpstr>Office Theme</vt:lpstr>
      <vt:lpstr>Crimplesham Parish Council Newsletter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Black Modern Hidden Beautiful Place Newsletter</dc:title>
  <dc:creator>Rob Shaw</dc:creator>
  <cp:keywords>DAFkj3UaBgY,BAFLcTC5Bzg</cp:keywords>
  <cp:lastModifiedBy>Barry Satur</cp:lastModifiedBy>
  <cp:revision>20</cp:revision>
  <cp:lastPrinted>2025-03-23T13:10:26Z</cp:lastPrinted>
  <dcterms:created xsi:type="dcterms:W3CDTF">2023-10-03T07:41:17Z</dcterms:created>
  <dcterms:modified xsi:type="dcterms:W3CDTF">2025-03-23T13:14:15Z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2023-06-12T00:00:00Z</vt:filetime>
  </property>
  <property fmtid="{D5CDD505-2E9C-101B-9397-08002B2CF9AE}" pid="3" name="Creator">
    <vt:lpwstr>Canva</vt:lpwstr>
  </property>
  <property fmtid="{D5CDD505-2E9C-101B-9397-08002B2CF9AE}" pid="4" name="LastSaved">
    <vt:filetime>2023-10-03T00:00:00Z</vt:filetime>
  </property>
  <property fmtid="{D5CDD505-2E9C-101B-9397-08002B2CF9AE}" pid="5" name="Producer">
    <vt:lpwstr>Canva</vt:lpwstr>
  </property>
</Properties>
</file>