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Lst>
  <p:sldSz cx="7556500" cy="10699750"/>
  <p:notesSz cx="7102475" cy="93884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65" d="100"/>
          <a:sy n="65" d="100"/>
        </p:scale>
        <p:origin x="321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6922"/>
            <a:ext cx="6423025" cy="2246947"/>
          </a:xfrm>
          <a:prstGeom prst="rect">
            <a:avLst/>
          </a:prstGeom>
        </p:spPr>
        <p:txBody>
          <a:bodyPr wrap="square" lIns="0" tIns="0" rIns="0" bIns="0">
            <a:spAutoFit/>
          </a:bodyPr>
          <a:lstStyle>
            <a:lvl1pPr>
              <a:defRPr sz="2050" b="0" i="0">
                <a:solidFill>
                  <a:schemeClr val="bg1"/>
                </a:solidFill>
                <a:latin typeface="Century Gothic"/>
                <a:cs typeface="Century Gothic"/>
              </a:defRPr>
            </a:lvl1pPr>
          </a:lstStyle>
          <a:p>
            <a:endParaRPr/>
          </a:p>
        </p:txBody>
      </p:sp>
      <p:sp>
        <p:nvSpPr>
          <p:cNvPr id="3" name="Holder 3"/>
          <p:cNvSpPr>
            <a:spLocks noGrp="1"/>
          </p:cNvSpPr>
          <p:nvPr>
            <p:ph type="subTitle" idx="4"/>
          </p:nvPr>
        </p:nvSpPr>
        <p:spPr>
          <a:xfrm>
            <a:off x="1133475" y="5991860"/>
            <a:ext cx="5289550" cy="2674937"/>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4/20/2026</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4/20/2026</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377825" y="2460942"/>
            <a:ext cx="3287077" cy="70618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60942"/>
            <a:ext cx="3287077" cy="70618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4/20/2026</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50" b="0" i="0">
                <a:solidFill>
                  <a:schemeClr val="bg1"/>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4/20/2026</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4/20/2026</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99120" y="230366"/>
            <a:ext cx="3614420" cy="1208919"/>
          </a:xfrm>
          <a:prstGeom prst="rect">
            <a:avLst/>
          </a:prstGeom>
        </p:spPr>
        <p:txBody>
          <a:bodyPr wrap="square" lIns="0" tIns="0" rIns="0" bIns="0">
            <a:spAutoFit/>
          </a:bodyPr>
          <a:lstStyle>
            <a:lvl1pPr>
              <a:defRPr sz="2050" b="0"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2664015" y="5014302"/>
            <a:ext cx="4846955" cy="3713479"/>
          </a:xfrm>
          <a:prstGeom prst="rect">
            <a:avLst/>
          </a:prstGeom>
        </p:spPr>
        <p:txBody>
          <a:bodyPr wrap="square" lIns="0" tIns="0" rIns="0" bIns="0">
            <a:spAutoFit/>
          </a:bodyPr>
          <a:lstStyle>
            <a:lvl1pPr>
              <a:defRPr sz="1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2569210" y="9950768"/>
            <a:ext cx="2418080" cy="534987"/>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7825" y="9950768"/>
            <a:ext cx="1737995" cy="53498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4/20/2026</a:t>
            </a:fld>
            <a:endParaRPr lang="en-US" dirty="0"/>
          </a:p>
        </p:txBody>
      </p:sp>
      <p:sp>
        <p:nvSpPr>
          <p:cNvPr id="6" name="Holder 6"/>
          <p:cNvSpPr>
            <a:spLocks noGrp="1"/>
          </p:cNvSpPr>
          <p:nvPr>
            <p:ph type="sldNum" sz="quarter" idx="7"/>
          </p:nvPr>
        </p:nvSpPr>
        <p:spPr>
          <a:xfrm>
            <a:off x="5440680" y="9950768"/>
            <a:ext cx="1737995" cy="53498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clerk@crimplesham-pc.gov.uk"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object 3"/>
          <p:cNvSpPr/>
          <p:nvPr/>
        </p:nvSpPr>
        <p:spPr>
          <a:xfrm>
            <a:off x="4207729" y="480235"/>
            <a:ext cx="2398395" cy="9525"/>
          </a:xfrm>
          <a:custGeom>
            <a:avLst/>
            <a:gdLst/>
            <a:ahLst/>
            <a:cxnLst/>
            <a:rect l="l" t="t" r="r" b="b"/>
            <a:pathLst>
              <a:path w="2398395" h="9525">
                <a:moveTo>
                  <a:pt x="0" y="0"/>
                </a:moveTo>
                <a:lnTo>
                  <a:pt x="2398339" y="9506"/>
                </a:lnTo>
              </a:path>
            </a:pathLst>
          </a:custGeom>
          <a:ln w="9517">
            <a:solidFill>
              <a:srgbClr val="FFFFFF"/>
            </a:solidFill>
          </a:ln>
        </p:spPr>
        <p:txBody>
          <a:bodyPr wrap="square" lIns="0" tIns="0" rIns="0" bIns="0" rtlCol="0"/>
          <a:lstStyle/>
          <a:p>
            <a:endParaRPr dirty="0"/>
          </a:p>
        </p:txBody>
      </p:sp>
      <p:pic>
        <p:nvPicPr>
          <p:cNvPr id="4" name="object 4"/>
          <p:cNvPicPr/>
          <p:nvPr/>
        </p:nvPicPr>
        <p:blipFill>
          <a:blip r:embed="rId2" cstate="print"/>
          <a:stretch>
            <a:fillRect/>
          </a:stretch>
        </p:blipFill>
        <p:spPr>
          <a:xfrm>
            <a:off x="0" y="0"/>
            <a:ext cx="7555991" cy="2149476"/>
          </a:xfrm>
          <a:prstGeom prst="rect">
            <a:avLst/>
          </a:prstGeom>
        </p:spPr>
      </p:pic>
      <p:sp>
        <p:nvSpPr>
          <p:cNvPr id="5" name="object 5"/>
          <p:cNvSpPr txBox="1">
            <a:spLocks noGrp="1"/>
          </p:cNvSpPr>
          <p:nvPr>
            <p:ph type="title"/>
          </p:nvPr>
        </p:nvSpPr>
        <p:spPr>
          <a:xfrm>
            <a:off x="499120" y="230366"/>
            <a:ext cx="3614420" cy="949619"/>
          </a:xfrm>
          <a:prstGeom prst="rect">
            <a:avLst/>
          </a:prstGeom>
        </p:spPr>
        <p:txBody>
          <a:bodyPr vert="horz" wrap="square" lIns="0" tIns="51435" rIns="0" bIns="0" rtlCol="0">
            <a:spAutoFit/>
          </a:bodyPr>
          <a:lstStyle/>
          <a:p>
            <a:pPr marL="12700">
              <a:lnSpc>
                <a:spcPct val="100000"/>
              </a:lnSpc>
              <a:spcBef>
                <a:spcPts val="405"/>
              </a:spcBef>
            </a:pPr>
            <a:r>
              <a:rPr dirty="0"/>
              <a:t>Crimplesham</a:t>
            </a:r>
            <a:r>
              <a:rPr spc="345" dirty="0"/>
              <a:t> </a:t>
            </a:r>
            <a:r>
              <a:rPr dirty="0"/>
              <a:t>Parish</a:t>
            </a:r>
            <a:r>
              <a:rPr spc="365" dirty="0"/>
              <a:t> </a:t>
            </a:r>
            <a:r>
              <a:rPr spc="-10" dirty="0"/>
              <a:t>Council</a:t>
            </a:r>
          </a:p>
          <a:p>
            <a:pPr marL="12700">
              <a:lnSpc>
                <a:spcPct val="100000"/>
              </a:lnSpc>
              <a:spcBef>
                <a:spcPts val="730"/>
              </a:spcBef>
            </a:pPr>
            <a:r>
              <a:rPr sz="3200" spc="120" dirty="0">
                <a:latin typeface="Verdana"/>
                <a:cs typeface="Verdana"/>
              </a:rPr>
              <a:t>Newsletter</a:t>
            </a:r>
            <a:endParaRPr sz="3200" dirty="0">
              <a:latin typeface="Verdana"/>
              <a:cs typeface="Verdana"/>
            </a:endParaRPr>
          </a:p>
        </p:txBody>
      </p:sp>
      <p:sp>
        <p:nvSpPr>
          <p:cNvPr id="11" name="TextBox 10">
            <a:extLst>
              <a:ext uri="{FF2B5EF4-FFF2-40B4-BE49-F238E27FC236}">
                <a16:creationId xmlns:a16="http://schemas.microsoft.com/office/drawing/2014/main" id="{225359B2-8056-572F-C174-79A9FDF6F294}"/>
              </a:ext>
            </a:extLst>
          </p:cNvPr>
          <p:cNvSpPr txBox="1"/>
          <p:nvPr/>
        </p:nvSpPr>
        <p:spPr>
          <a:xfrm>
            <a:off x="690596" y="4628479"/>
            <a:ext cx="5915528" cy="5447645"/>
          </a:xfrm>
          <a:prstGeom prst="rect">
            <a:avLst/>
          </a:prstGeom>
          <a:noFill/>
        </p:spPr>
        <p:txBody>
          <a:bodyPr wrap="square" rtlCol="0">
            <a:spAutoFit/>
          </a:bodyPr>
          <a:lstStyle/>
          <a:p>
            <a:r>
              <a:rPr lang="en-GB" dirty="0">
                <a:effectLst/>
                <a:latin typeface="Calibri" panose="020F0502020204030204" pitchFamily="34" charset="0"/>
                <a:ea typeface="Times New Roman" panose="02020603050405020304" pitchFamily="18" charset="0"/>
              </a:rPr>
              <a:t>                                          </a:t>
            </a:r>
            <a:r>
              <a:rPr lang="en-GB" b="1" dirty="0">
                <a:effectLst/>
                <a:latin typeface="Calibri" panose="020F0502020204030204" pitchFamily="34" charset="0"/>
                <a:ea typeface="Times New Roman" panose="02020603050405020304" pitchFamily="18" charset="0"/>
              </a:rPr>
              <a:t>Village Hall</a:t>
            </a:r>
          </a:p>
          <a:p>
            <a:endParaRPr lang="en-GB" b="1" dirty="0">
              <a:latin typeface="Calibri" panose="020F0502020204030204" pitchFamily="34" charset="0"/>
            </a:endParaRPr>
          </a:p>
          <a:p>
            <a:r>
              <a:rPr lang="en-US" sz="1200" dirty="0">
                <a:latin typeface="Calibri" panose="020F0502020204030204" pitchFamily="34" charset="0"/>
              </a:rPr>
              <a:t>Following the sale of the Village Hall in June 2025, the Village Hall Trustees have been working hard to </a:t>
            </a:r>
            <a:r>
              <a:rPr lang="en-US" sz="1200" dirty="0" err="1">
                <a:latin typeface="Calibri" panose="020F0502020204030204" pitchFamily="34" charset="0"/>
              </a:rPr>
              <a:t>finalise</a:t>
            </a:r>
            <a:r>
              <a:rPr lang="en-US" sz="1200" dirty="0">
                <a:latin typeface="Calibri" panose="020F0502020204030204" pitchFamily="34" charset="0"/>
              </a:rPr>
              <a:t> the closing of the charity. With the expert help of both the Charities Commission and our legal representatives we have been able to formally close the Crimplesham Village Hall Charity as of 10th March 2026. As such, we have been removed from the Central Register of Charities. </a:t>
            </a:r>
          </a:p>
          <a:p>
            <a:r>
              <a:rPr lang="en-US" sz="1200" dirty="0">
                <a:latin typeface="Calibri" panose="020F0502020204030204" pitchFamily="34" charset="0"/>
              </a:rPr>
              <a:t>The funds remaining after paying all our legal costs stand at £189043.77. The trustees met and unanimously decided that the money should be donated to the Playing Field Trust within the village. We did discuss other ideas such as traffic calming, footpaths and other </a:t>
            </a:r>
            <a:r>
              <a:rPr lang="en-US" sz="1200" dirty="0" err="1">
                <a:latin typeface="Calibri" panose="020F0502020204030204" pitchFamily="34" charset="0"/>
              </a:rPr>
              <a:t>organisations</a:t>
            </a:r>
            <a:r>
              <a:rPr lang="en-US" sz="1200" dirty="0">
                <a:latin typeface="Calibri" panose="020F0502020204030204" pitchFamily="34" charset="0"/>
              </a:rPr>
              <a:t> who may have benefited from the amazing amount we had to donate. However, one of the stipulations of donating the money if that is has to be a used in the same way as our charity would of. This being a place for the village to meet and gather. The Playing Field Trust seemed the obvious choice. With this amount of money, they will be able to start the process of planning, building and executing the dream we had of bringing the community together. </a:t>
            </a:r>
          </a:p>
          <a:p>
            <a:r>
              <a:rPr lang="en-US" sz="1200" dirty="0">
                <a:latin typeface="Calibri" panose="020F0502020204030204" pitchFamily="34" charset="0"/>
              </a:rPr>
              <a:t>This has been a very long and tough 4 years for the Trustees and former committee members. We have faced opposition, but we have also felt hope and kindness. We have always </a:t>
            </a:r>
            <a:r>
              <a:rPr lang="en-US" sz="1200" dirty="0" err="1">
                <a:latin typeface="Calibri" panose="020F0502020204030204" pitchFamily="34" charset="0"/>
              </a:rPr>
              <a:t>empathised</a:t>
            </a:r>
            <a:r>
              <a:rPr lang="en-US" sz="1200" dirty="0">
                <a:latin typeface="Calibri" panose="020F0502020204030204" pitchFamily="34" charset="0"/>
              </a:rPr>
              <a:t> with the feeling of people who held close the memories they created at the Village Hall. We have all the framed prints and trophies from the hall and all the paperwork from when the Hall was built to present day. These will be stored and kept safe until a new permanent home is found for them. </a:t>
            </a:r>
          </a:p>
          <a:p>
            <a:r>
              <a:rPr lang="en-US" sz="1200" dirty="0">
                <a:latin typeface="Calibri" panose="020F0502020204030204" pitchFamily="34" charset="0"/>
              </a:rPr>
              <a:t>On behalf of myself, my fellow Trustees and former committee members I would like to thank those who have supported us. We wish the Playing Field Trust luck and success with their future </a:t>
            </a:r>
            <a:r>
              <a:rPr lang="en-US" sz="1200" dirty="0" err="1">
                <a:latin typeface="Calibri" panose="020F0502020204030204" pitchFamily="34" charset="0"/>
              </a:rPr>
              <a:t>endeavours</a:t>
            </a:r>
            <a:r>
              <a:rPr lang="en-US" sz="1200" dirty="0">
                <a:latin typeface="Calibri" panose="020F0502020204030204" pitchFamily="34" charset="0"/>
              </a:rPr>
              <a:t>. </a:t>
            </a:r>
          </a:p>
          <a:p>
            <a:endParaRPr lang="en-US" sz="1200" dirty="0">
              <a:latin typeface="Calibri" panose="020F0502020204030204" pitchFamily="34" charset="0"/>
            </a:endParaRPr>
          </a:p>
          <a:p>
            <a:r>
              <a:rPr lang="en-US" sz="1200" dirty="0">
                <a:latin typeface="Calibri" panose="020F0502020204030204" pitchFamily="34" charset="0"/>
              </a:rPr>
              <a:t>Lucy Dodds </a:t>
            </a:r>
          </a:p>
          <a:p>
            <a:r>
              <a:rPr lang="en-US" sz="1200" dirty="0">
                <a:latin typeface="Calibri" panose="020F0502020204030204" pitchFamily="34" charset="0"/>
              </a:rPr>
              <a:t>Trustee</a:t>
            </a:r>
          </a:p>
        </p:txBody>
      </p:sp>
      <p:sp>
        <p:nvSpPr>
          <p:cNvPr id="14" name="TextBox 13">
            <a:extLst>
              <a:ext uri="{FF2B5EF4-FFF2-40B4-BE49-F238E27FC236}">
                <a16:creationId xmlns:a16="http://schemas.microsoft.com/office/drawing/2014/main" id="{5321EA65-14C3-9B10-0BB7-428E22981B8F}"/>
              </a:ext>
            </a:extLst>
          </p:cNvPr>
          <p:cNvSpPr txBox="1"/>
          <p:nvPr/>
        </p:nvSpPr>
        <p:spPr>
          <a:xfrm>
            <a:off x="77771" y="2397924"/>
            <a:ext cx="7649210" cy="2400657"/>
          </a:xfrm>
          <a:prstGeom prst="rect">
            <a:avLst/>
          </a:prstGeom>
          <a:noFill/>
        </p:spPr>
        <p:txBody>
          <a:bodyPr wrap="none" rtlCol="0">
            <a:spAutoFit/>
          </a:bodyPr>
          <a:lstStyle/>
          <a:p>
            <a:r>
              <a:rPr lang="en-US" b="1" spc="-10" dirty="0">
                <a:solidFill>
                  <a:schemeClr val="tx1"/>
                </a:solidFill>
                <a:latin typeface="Arial"/>
                <a:ea typeface="+mn-ea"/>
                <a:cs typeface="Arial"/>
              </a:rPr>
              <a:t>From the Parish Council Chairman</a:t>
            </a:r>
          </a:p>
          <a:p>
            <a:r>
              <a:rPr lang="en-US" sz="1200" b="1" spc="-10" dirty="0">
                <a:solidFill>
                  <a:schemeClr val="tx1"/>
                </a:solidFill>
                <a:latin typeface="Arial"/>
                <a:ea typeface="+mn-ea"/>
                <a:cs typeface="Arial"/>
              </a:rPr>
              <a:t>You may have noticed the clothes bin within the playing field has been over subscribed a number of </a:t>
            </a:r>
          </a:p>
          <a:p>
            <a:r>
              <a:rPr lang="en-US" sz="1200" b="1" spc="-10" dirty="0">
                <a:solidFill>
                  <a:schemeClr val="tx1"/>
                </a:solidFill>
                <a:latin typeface="Arial"/>
                <a:ea typeface="+mn-ea"/>
                <a:cs typeface="Arial"/>
              </a:rPr>
              <a:t>times in recent weeks. We have asked the collection  company to review weekly and have ordered a </a:t>
            </a:r>
          </a:p>
          <a:p>
            <a:r>
              <a:rPr lang="en-US" sz="1200" b="1" spc="-10" dirty="0">
                <a:solidFill>
                  <a:schemeClr val="tx1"/>
                </a:solidFill>
                <a:latin typeface="Arial"/>
                <a:ea typeface="+mn-ea"/>
                <a:cs typeface="Arial"/>
              </a:rPr>
              <a:t>second bin to accommodate the quantity of donations being left. I have recently been informed that the </a:t>
            </a:r>
          </a:p>
          <a:p>
            <a:r>
              <a:rPr lang="en-US" sz="1200" b="1" spc="-10" dirty="0">
                <a:solidFill>
                  <a:schemeClr val="tx1"/>
                </a:solidFill>
                <a:latin typeface="Arial"/>
                <a:ea typeface="+mn-ea"/>
                <a:cs typeface="Arial"/>
              </a:rPr>
              <a:t>main reason for the increase in donations is due to the council waste site no longer accepting items </a:t>
            </a:r>
          </a:p>
          <a:p>
            <a:r>
              <a:rPr lang="en-US" sz="1200" b="1" spc="-10" dirty="0">
                <a:solidFill>
                  <a:schemeClr val="tx1"/>
                </a:solidFill>
                <a:latin typeface="Arial"/>
                <a:ea typeface="+mn-ea"/>
                <a:cs typeface="Arial"/>
              </a:rPr>
              <a:t>of clothing. Visitors are being informed to deposit at local collection bins such as in the playing field.</a:t>
            </a:r>
          </a:p>
          <a:p>
            <a:endParaRPr lang="en-US" sz="1200" b="1" spc="-10" dirty="0">
              <a:solidFill>
                <a:schemeClr val="tx1"/>
              </a:solidFill>
              <a:latin typeface="Arial"/>
              <a:ea typeface="+mn-ea"/>
              <a:cs typeface="Arial"/>
            </a:endParaRPr>
          </a:p>
          <a:p>
            <a:r>
              <a:rPr lang="en-US" sz="1200" b="1" spc="-10" dirty="0">
                <a:solidFill>
                  <a:schemeClr val="tx1"/>
                </a:solidFill>
                <a:latin typeface="Arial"/>
                <a:ea typeface="+mn-ea"/>
                <a:cs typeface="Arial"/>
              </a:rPr>
              <a:t>You will note below a section from the Trustees of the Village Hall regarding the current position of the </a:t>
            </a:r>
          </a:p>
          <a:p>
            <a:r>
              <a:rPr lang="en-US" sz="1200" b="1" spc="-10" dirty="0">
                <a:solidFill>
                  <a:schemeClr val="tx1"/>
                </a:solidFill>
                <a:latin typeface="Arial"/>
                <a:ea typeface="+mn-ea"/>
                <a:cs typeface="Arial"/>
              </a:rPr>
              <a:t>sale and allocation of funds. The Trustees of the playing field are also the </a:t>
            </a:r>
            <a:r>
              <a:rPr lang="en-US" sz="1200" b="1" spc="-10" dirty="0" err="1">
                <a:solidFill>
                  <a:schemeClr val="tx1"/>
                </a:solidFill>
                <a:latin typeface="Arial"/>
                <a:ea typeface="+mn-ea"/>
                <a:cs typeface="Arial"/>
              </a:rPr>
              <a:t>councillors</a:t>
            </a:r>
            <a:r>
              <a:rPr lang="en-US" sz="1200" b="1" spc="-10" dirty="0">
                <a:solidFill>
                  <a:schemeClr val="tx1"/>
                </a:solidFill>
                <a:latin typeface="Arial"/>
                <a:ea typeface="+mn-ea"/>
                <a:cs typeface="Arial"/>
              </a:rPr>
              <a:t> on the </a:t>
            </a:r>
          </a:p>
          <a:p>
            <a:r>
              <a:rPr lang="en-US" sz="1200" b="1" spc="-10" dirty="0">
                <a:solidFill>
                  <a:schemeClr val="tx1"/>
                </a:solidFill>
                <a:latin typeface="Arial"/>
                <a:ea typeface="+mn-ea"/>
                <a:cs typeface="Arial"/>
              </a:rPr>
              <a:t>Parish Council and we are working with the outgoing trustees of the village hall to assist in their wish</a:t>
            </a:r>
          </a:p>
          <a:p>
            <a:r>
              <a:rPr lang="en-US" sz="1200" b="1" spc="-10" dirty="0">
                <a:solidFill>
                  <a:schemeClr val="tx1"/>
                </a:solidFill>
                <a:latin typeface="Arial"/>
                <a:ea typeface="+mn-ea"/>
                <a:cs typeface="Arial"/>
              </a:rPr>
              <a:t>for a facility on the playing field for the benefit of the community.</a:t>
            </a:r>
          </a:p>
          <a:p>
            <a:endParaRPr lang="en-US" sz="1200" b="1" spc="-10" dirty="0">
              <a:solidFill>
                <a:schemeClr val="tx1"/>
              </a:solidFill>
              <a:latin typeface="Arial"/>
              <a:ea typeface="+mn-ea"/>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605556" y="10381963"/>
            <a:ext cx="2722245" cy="0"/>
          </a:xfrm>
          <a:custGeom>
            <a:avLst/>
            <a:gdLst/>
            <a:ahLst/>
            <a:cxnLst/>
            <a:rect l="l" t="t" r="r" b="b"/>
            <a:pathLst>
              <a:path w="2722245">
                <a:moveTo>
                  <a:pt x="0" y="0"/>
                </a:moveTo>
                <a:lnTo>
                  <a:pt x="2721865" y="0"/>
                </a:lnTo>
              </a:path>
            </a:pathLst>
          </a:custGeom>
          <a:ln w="9517">
            <a:solidFill>
              <a:srgbClr val="3D4E40"/>
            </a:solidFill>
          </a:ln>
        </p:spPr>
        <p:txBody>
          <a:bodyPr wrap="square" lIns="0" tIns="0" rIns="0" bIns="0" rtlCol="0"/>
          <a:lstStyle/>
          <a:p>
            <a:endParaRPr dirty="0"/>
          </a:p>
        </p:txBody>
      </p:sp>
      <p:grpSp>
        <p:nvGrpSpPr>
          <p:cNvPr id="7" name="object 7"/>
          <p:cNvGrpSpPr/>
          <p:nvPr/>
        </p:nvGrpSpPr>
        <p:grpSpPr>
          <a:xfrm>
            <a:off x="0" y="1498"/>
            <a:ext cx="7556501" cy="10698252"/>
            <a:chOff x="-122618" y="4839394"/>
            <a:chExt cx="7678608" cy="5848197"/>
          </a:xfrm>
        </p:grpSpPr>
        <p:pic>
          <p:nvPicPr>
            <p:cNvPr id="8" name="object 8"/>
            <p:cNvPicPr/>
            <p:nvPr/>
          </p:nvPicPr>
          <p:blipFill>
            <a:blip r:embed="rId2" cstate="print"/>
            <a:stretch>
              <a:fillRect/>
            </a:stretch>
          </p:blipFill>
          <p:spPr>
            <a:xfrm>
              <a:off x="-122618" y="4839394"/>
              <a:ext cx="4201214" cy="5848196"/>
            </a:xfrm>
            <a:prstGeom prst="rect">
              <a:avLst/>
            </a:prstGeom>
          </p:spPr>
        </p:pic>
        <p:pic>
          <p:nvPicPr>
            <p:cNvPr id="9" name="object 9"/>
            <p:cNvPicPr/>
            <p:nvPr/>
          </p:nvPicPr>
          <p:blipFill>
            <a:blip r:embed="rId3" cstate="print"/>
            <a:stretch>
              <a:fillRect/>
            </a:stretch>
          </p:blipFill>
          <p:spPr>
            <a:xfrm>
              <a:off x="3361914" y="4839394"/>
              <a:ext cx="4194076" cy="5848197"/>
            </a:xfrm>
            <a:prstGeom prst="rect">
              <a:avLst/>
            </a:prstGeom>
          </p:spPr>
        </p:pic>
      </p:grpSp>
      <p:sp>
        <p:nvSpPr>
          <p:cNvPr id="18" name="TextBox 17">
            <a:extLst>
              <a:ext uri="{FF2B5EF4-FFF2-40B4-BE49-F238E27FC236}">
                <a16:creationId xmlns:a16="http://schemas.microsoft.com/office/drawing/2014/main" id="{6129C1AB-EC9D-6768-54CE-BCD001A27CAC}"/>
              </a:ext>
            </a:extLst>
          </p:cNvPr>
          <p:cNvSpPr txBox="1"/>
          <p:nvPr/>
        </p:nvSpPr>
        <p:spPr>
          <a:xfrm>
            <a:off x="3452958" y="153371"/>
            <a:ext cx="2903359" cy="1200329"/>
          </a:xfrm>
          <a:prstGeom prst="rect">
            <a:avLst/>
          </a:prstGeom>
          <a:noFill/>
        </p:spPr>
        <p:txBody>
          <a:bodyPr wrap="none" rtlCol="0">
            <a:spAutoFit/>
          </a:bodyPr>
          <a:lstStyle>
            <a:defPPr>
              <a:defRPr kern="0"/>
            </a:defPPr>
            <a:lvl1pPr>
              <a:defRPr/>
            </a:lvl1pPr>
          </a:lstStyle>
          <a:p>
            <a:r>
              <a:rPr lang="en-US" dirty="0"/>
              <a:t>          Village Playing Field</a:t>
            </a:r>
          </a:p>
          <a:p>
            <a:endParaRPr lang="en-US" dirty="0"/>
          </a:p>
          <a:p>
            <a:endParaRPr lang="en-US" dirty="0"/>
          </a:p>
          <a:p>
            <a:endParaRPr lang="en-US" dirty="0"/>
          </a:p>
        </p:txBody>
      </p:sp>
      <p:sp>
        <p:nvSpPr>
          <p:cNvPr id="5" name="TextBox 4">
            <a:extLst>
              <a:ext uri="{FF2B5EF4-FFF2-40B4-BE49-F238E27FC236}">
                <a16:creationId xmlns:a16="http://schemas.microsoft.com/office/drawing/2014/main" id="{42A0C2E4-07DC-F497-EA88-B15166B54A86}"/>
              </a:ext>
            </a:extLst>
          </p:cNvPr>
          <p:cNvSpPr txBox="1"/>
          <p:nvPr/>
        </p:nvSpPr>
        <p:spPr>
          <a:xfrm>
            <a:off x="129519" y="231404"/>
            <a:ext cx="3259431" cy="9387185"/>
          </a:xfrm>
          <a:prstGeom prst="rect">
            <a:avLst/>
          </a:prstGeom>
          <a:noFill/>
        </p:spPr>
        <p:txBody>
          <a:bodyPr wrap="square">
            <a:spAutoFit/>
          </a:bodyPr>
          <a:lstStyle/>
          <a:p>
            <a:r>
              <a:rPr lang="en-US" sz="1600" dirty="0"/>
              <a:t>Vacancies for Parish </a:t>
            </a:r>
            <a:r>
              <a:rPr lang="en-US" sz="1600" dirty="0" err="1"/>
              <a:t>Councillors</a:t>
            </a:r>
            <a:r>
              <a:rPr lang="en-US" sz="1600" dirty="0"/>
              <a:t> </a:t>
            </a:r>
          </a:p>
          <a:p>
            <a:endParaRPr lang="en-US" sz="1600" dirty="0">
              <a:latin typeface="Calibri" panose="020F0502020204030204" pitchFamily="34" charset="0"/>
            </a:endParaRPr>
          </a:p>
          <a:p>
            <a:pPr marL="171450" indent="-171450">
              <a:buFont typeface="Arial" panose="020B0604020202020204" pitchFamily="34" charset="0"/>
              <a:buChar char="•"/>
            </a:pPr>
            <a:r>
              <a:rPr lang="en-US" sz="1200" dirty="0">
                <a:latin typeface="Century Gothic" panose="020B0502020202020204" pitchFamily="34" charset="0"/>
              </a:rPr>
              <a:t>Join Our Parish Council &amp; Make a Difference Where You Live</a:t>
            </a:r>
          </a:p>
          <a:p>
            <a:pPr marL="171450" indent="-171450">
              <a:buFont typeface="Arial" panose="020B0604020202020204" pitchFamily="34" charset="0"/>
              <a:buChar char="•"/>
            </a:pPr>
            <a:r>
              <a:rPr lang="en-US" sz="1200" dirty="0">
                <a:latin typeface="Century Gothic" panose="020B0502020202020204" pitchFamily="34" charset="0"/>
              </a:rPr>
              <a:t>Are you passionate about our community?</a:t>
            </a:r>
          </a:p>
          <a:p>
            <a:pPr marL="171450" indent="-171450">
              <a:buFont typeface="Arial" panose="020B0604020202020204" pitchFamily="34" charset="0"/>
              <a:buChar char="•"/>
            </a:pPr>
            <a:r>
              <a:rPr lang="en-US" sz="1200" dirty="0">
                <a:latin typeface="Century Gothic" panose="020B0502020202020204" pitchFamily="34" charset="0"/>
              </a:rPr>
              <a:t>Do you have ideas, energy, and a desire to help shape the future of our parish?</a:t>
            </a:r>
          </a:p>
          <a:p>
            <a:pPr marL="171450" indent="-171450">
              <a:buFont typeface="Arial" panose="020B0604020202020204" pitchFamily="34" charset="0"/>
              <a:buChar char="•"/>
            </a:pPr>
            <a:r>
              <a:rPr lang="en-US" sz="1200" dirty="0">
                <a:latin typeface="Century Gothic" panose="020B0502020202020204" pitchFamily="34" charset="0"/>
              </a:rPr>
              <a:t>We have 4 vacancies for co-option onto the Parish Council, and we’d love to hear from local residents who want to play an active role in making our area the best it can be.</a:t>
            </a:r>
          </a:p>
          <a:p>
            <a:endParaRPr lang="en-US" sz="1600" dirty="0">
              <a:latin typeface="Calibri" panose="020F0502020204030204" pitchFamily="34" charset="0"/>
            </a:endParaRPr>
          </a:p>
          <a:p>
            <a:r>
              <a:rPr lang="en-US" sz="1600" dirty="0">
                <a:latin typeface="Calibri" panose="020F0502020204030204" pitchFamily="34" charset="0"/>
              </a:rPr>
              <a:t>What’s involved?</a:t>
            </a:r>
          </a:p>
          <a:p>
            <a:pPr marL="171450" indent="-171450">
              <a:buFont typeface="Arial" panose="020B0604020202020204" pitchFamily="34" charset="0"/>
              <a:buChar char="•"/>
            </a:pPr>
            <a:r>
              <a:rPr lang="en-US" sz="1200" dirty="0">
                <a:latin typeface="Century Gothic" panose="020B0502020202020204" pitchFamily="34" charset="0"/>
              </a:rPr>
              <a:t>Attending council meetings every 8 weeks.</a:t>
            </a:r>
          </a:p>
          <a:p>
            <a:pPr marL="171450" indent="-171450">
              <a:buFont typeface="Arial" panose="020B0604020202020204" pitchFamily="34" charset="0"/>
              <a:buChar char="•"/>
            </a:pPr>
            <a:r>
              <a:rPr lang="en-US" sz="1200" dirty="0">
                <a:latin typeface="Century Gothic" panose="020B0502020202020204" pitchFamily="34" charset="0"/>
              </a:rPr>
              <a:t>Listening to residents and representing their views.</a:t>
            </a:r>
          </a:p>
          <a:p>
            <a:pPr marL="171450" indent="-171450">
              <a:buFont typeface="Arial" panose="020B0604020202020204" pitchFamily="34" charset="0"/>
              <a:buChar char="•"/>
            </a:pPr>
            <a:r>
              <a:rPr lang="en-US" sz="1200" dirty="0">
                <a:latin typeface="Century Gothic" panose="020B0502020202020204" pitchFamily="34" charset="0"/>
              </a:rPr>
              <a:t>Helping make decisions on local services, events, and improvements.</a:t>
            </a:r>
          </a:p>
          <a:p>
            <a:pPr marL="171450" indent="-171450">
              <a:buFont typeface="Arial" panose="020B0604020202020204" pitchFamily="34" charset="0"/>
              <a:buChar char="•"/>
            </a:pPr>
            <a:r>
              <a:rPr lang="en-US" sz="1200" dirty="0">
                <a:latin typeface="Century Gothic" panose="020B0502020202020204" pitchFamily="34" charset="0"/>
              </a:rPr>
              <a:t>Working with other </a:t>
            </a:r>
            <a:r>
              <a:rPr lang="en-US" sz="1200" dirty="0" err="1">
                <a:latin typeface="Century Gothic" panose="020B0502020202020204" pitchFamily="34" charset="0"/>
              </a:rPr>
              <a:t>councillors</a:t>
            </a:r>
            <a:r>
              <a:rPr lang="en-US" sz="1200" dirty="0">
                <a:latin typeface="Century Gothic" panose="020B0502020202020204" pitchFamily="34" charset="0"/>
              </a:rPr>
              <a:t> to deliver projects that benefit everyone.</a:t>
            </a:r>
          </a:p>
          <a:p>
            <a:pPr marL="171450" indent="-171450">
              <a:buFont typeface="Arial" panose="020B0604020202020204" pitchFamily="34" charset="0"/>
              <a:buChar char="•"/>
            </a:pPr>
            <a:r>
              <a:rPr lang="en-US" sz="1200" dirty="0">
                <a:latin typeface="Century Gothic" panose="020B0502020202020204" pitchFamily="34" charset="0"/>
              </a:rPr>
              <a:t>Who can apply?</a:t>
            </a:r>
          </a:p>
          <a:p>
            <a:endParaRPr lang="en-US" sz="1200" dirty="0">
              <a:latin typeface="Century Gothic" panose="020B0502020202020204" pitchFamily="34" charset="0"/>
            </a:endParaRPr>
          </a:p>
          <a:p>
            <a:r>
              <a:rPr lang="en-US" sz="1200" dirty="0">
                <a:latin typeface="Century Gothic" panose="020B0502020202020204" pitchFamily="34" charset="0"/>
              </a:rPr>
              <a:t>If you’re a local Crimplesham resident, over 18, and meet the standard eligibility criteria for </a:t>
            </a:r>
            <a:r>
              <a:rPr lang="en-US" sz="1200" dirty="0" err="1">
                <a:latin typeface="Century Gothic" panose="020B0502020202020204" pitchFamily="34" charset="0"/>
              </a:rPr>
              <a:t>councillors</a:t>
            </a:r>
            <a:r>
              <a:rPr lang="en-US" sz="1200" dirty="0">
                <a:latin typeface="Century Gothic" panose="020B0502020202020204" pitchFamily="34" charset="0"/>
              </a:rPr>
              <a:t>, you’re welcome to put yourself forward. No prior council experience is needed, just enthusiasm, commitment, and a willingness to work as part of a friendly team.</a:t>
            </a:r>
          </a:p>
          <a:p>
            <a:endParaRPr lang="en-US" sz="1200" dirty="0">
              <a:latin typeface="Century Gothic" panose="020B0502020202020204" pitchFamily="34" charset="0"/>
            </a:endParaRPr>
          </a:p>
          <a:p>
            <a:r>
              <a:rPr lang="en-US" sz="1200" dirty="0">
                <a:latin typeface="Century Gothic" panose="020B0502020202020204" pitchFamily="34" charset="0"/>
              </a:rPr>
              <a:t>How to express your interest?</a:t>
            </a:r>
          </a:p>
          <a:p>
            <a:endParaRPr lang="en-US" sz="1200" dirty="0">
              <a:latin typeface="Century Gothic" panose="020B0502020202020204" pitchFamily="34" charset="0"/>
            </a:endParaRPr>
          </a:p>
          <a:p>
            <a:r>
              <a:rPr lang="en-US" sz="1200" dirty="0">
                <a:latin typeface="Century Gothic" panose="020B0502020202020204" pitchFamily="34" charset="0"/>
              </a:rPr>
              <a:t>To find out more pop along to the next meeting on Thursday 14 May 2026 at 18.45pm in the Methodist Church at Downham Market or contact the Clerk at </a:t>
            </a:r>
            <a:r>
              <a:rPr lang="en-US" sz="1200" dirty="0">
                <a:latin typeface="Century Gothic" panose="020B0502020202020204" pitchFamily="34" charset="0"/>
                <a:hlinkClick r:id="rId4"/>
              </a:rPr>
              <a:t>clerk@crimplesham-pc.gov.uk</a:t>
            </a:r>
            <a:r>
              <a:rPr lang="en-US" sz="1200" dirty="0">
                <a:latin typeface="Century Gothic" panose="020B0502020202020204" pitchFamily="34" charset="0"/>
              </a:rPr>
              <a:t> </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p:txBody>
      </p:sp>
      <p:pic>
        <p:nvPicPr>
          <p:cNvPr id="2" name="Picture 1">
            <a:extLst>
              <a:ext uri="{FF2B5EF4-FFF2-40B4-BE49-F238E27FC236}">
                <a16:creationId xmlns:a16="http://schemas.microsoft.com/office/drawing/2014/main" id="{C09F0C91-16FC-9D6C-1102-766175F19243}"/>
              </a:ext>
            </a:extLst>
          </p:cNvPr>
          <p:cNvPicPr>
            <a:picLocks noChangeAspect="1"/>
          </p:cNvPicPr>
          <p:nvPr/>
        </p:nvPicPr>
        <p:blipFill>
          <a:blip r:embed="rId5"/>
          <a:stretch>
            <a:fillRect/>
          </a:stretch>
        </p:blipFill>
        <p:spPr>
          <a:xfrm>
            <a:off x="4094759" y="4726297"/>
            <a:ext cx="2451890" cy="2451890"/>
          </a:xfrm>
          <a:prstGeom prst="rect">
            <a:avLst/>
          </a:prstGeom>
        </p:spPr>
      </p:pic>
      <p:sp>
        <p:nvSpPr>
          <p:cNvPr id="3" name="TextBox 2">
            <a:extLst>
              <a:ext uri="{FF2B5EF4-FFF2-40B4-BE49-F238E27FC236}">
                <a16:creationId xmlns:a16="http://schemas.microsoft.com/office/drawing/2014/main" id="{18EB0166-AC73-66DF-8C91-1A59D23DBE12}"/>
              </a:ext>
            </a:extLst>
          </p:cNvPr>
          <p:cNvSpPr txBox="1"/>
          <p:nvPr/>
        </p:nvSpPr>
        <p:spPr>
          <a:xfrm>
            <a:off x="3470209" y="493204"/>
            <a:ext cx="4136069" cy="4524315"/>
          </a:xfrm>
          <a:prstGeom prst="rect">
            <a:avLst/>
          </a:prstGeom>
          <a:noFill/>
        </p:spPr>
        <p:txBody>
          <a:bodyPr wrap="none" rtlCol="0">
            <a:spAutoFit/>
          </a:bodyPr>
          <a:lstStyle>
            <a:defPPr>
              <a:defRPr kern="0"/>
            </a:defPPr>
            <a:lvl1pPr>
              <a:defRPr/>
            </a:lvl1pPr>
          </a:lstStyle>
          <a:p>
            <a:r>
              <a:rPr lang="en-US" sz="1200" dirty="0">
                <a:latin typeface="Century Gothic" panose="020B0502020202020204" pitchFamily="34" charset="0"/>
              </a:rPr>
              <a:t>A new access gate will be installed at the opposite</a:t>
            </a:r>
          </a:p>
          <a:p>
            <a:r>
              <a:rPr lang="en-US" sz="1200" dirty="0">
                <a:latin typeface="Century Gothic" panose="020B0502020202020204" pitchFamily="34" charset="0"/>
              </a:rPr>
              <a:t> end of the existing entrance to assist access to the </a:t>
            </a:r>
          </a:p>
          <a:p>
            <a:r>
              <a:rPr lang="en-US" sz="1200" dirty="0">
                <a:latin typeface="Century Gothic" panose="020B0502020202020204" pitchFamily="34" charset="0"/>
              </a:rPr>
              <a:t>playing field.</a:t>
            </a:r>
          </a:p>
          <a:p>
            <a:r>
              <a:rPr lang="en-US" sz="1200" dirty="0">
                <a:latin typeface="Century Gothic" panose="020B0502020202020204" pitchFamily="34" charset="0"/>
              </a:rPr>
              <a:t>Due to the excellent response for recycling at our </a:t>
            </a:r>
          </a:p>
          <a:p>
            <a:r>
              <a:rPr lang="en-US" sz="1200" dirty="0">
                <a:latin typeface="Century Gothic" panose="020B0502020202020204" pitchFamily="34" charset="0"/>
              </a:rPr>
              <a:t>clothes bin in the playing field, we are considering</a:t>
            </a:r>
          </a:p>
          <a:p>
            <a:r>
              <a:rPr lang="en-US" sz="1200" dirty="0">
                <a:latin typeface="Century Gothic" panose="020B0502020202020204" pitchFamily="34" charset="0"/>
              </a:rPr>
              <a:t>installing a second bin to meet the demand.</a:t>
            </a:r>
          </a:p>
          <a:p>
            <a:r>
              <a:rPr lang="en-US" sz="1200" dirty="0">
                <a:latin typeface="Century Gothic" panose="020B0502020202020204" pitchFamily="34" charset="0"/>
              </a:rPr>
              <a:t>To assist with the conditions next winter, we have </a:t>
            </a:r>
          </a:p>
          <a:p>
            <a:r>
              <a:rPr lang="en-US" sz="1200" dirty="0">
                <a:latin typeface="Century Gothic" panose="020B0502020202020204" pitchFamily="34" charset="0"/>
              </a:rPr>
              <a:t>installed a second salt bin at the entrance to the </a:t>
            </a:r>
          </a:p>
          <a:p>
            <a:r>
              <a:rPr lang="en-US" sz="1200" dirty="0">
                <a:latin typeface="Century Gothic" panose="020B0502020202020204" pitchFamily="34" charset="0"/>
              </a:rPr>
              <a:t>playing field for villagers to use.</a:t>
            </a:r>
          </a:p>
          <a:p>
            <a:endParaRPr lang="en-US" sz="1200" dirty="0">
              <a:latin typeface="Century Gothic" panose="020B0502020202020204" pitchFamily="34" charset="0"/>
            </a:endParaRPr>
          </a:p>
          <a:p>
            <a:r>
              <a:rPr lang="en-US" sz="1200" dirty="0">
                <a:latin typeface="Century Gothic" panose="020B0502020202020204" pitchFamily="34" charset="0"/>
              </a:rPr>
              <a:t>Again, we  are grateful to Nicola Booth for </a:t>
            </a:r>
          </a:p>
          <a:p>
            <a:r>
              <a:rPr lang="en-US" sz="1200" dirty="0">
                <a:latin typeface="Century Gothic" panose="020B0502020202020204" pitchFamily="34" charset="0"/>
              </a:rPr>
              <a:t>volunteering to manage the waste bin within the </a:t>
            </a:r>
          </a:p>
          <a:p>
            <a:r>
              <a:rPr lang="en-US" sz="1200" dirty="0">
                <a:latin typeface="Century Gothic" panose="020B0502020202020204" pitchFamily="34" charset="0"/>
              </a:rPr>
              <a:t>playing field.</a:t>
            </a:r>
          </a:p>
          <a:p>
            <a:r>
              <a:rPr lang="en-US" dirty="0"/>
              <a:t>            Speed Camera </a:t>
            </a:r>
          </a:p>
          <a:p>
            <a:r>
              <a:rPr lang="en-US" sz="1200" dirty="0">
                <a:latin typeface="Century Gothic" panose="020B0502020202020204" pitchFamily="34" charset="0"/>
              </a:rPr>
              <a:t>The speed camera has now been returned and</a:t>
            </a:r>
          </a:p>
          <a:p>
            <a:r>
              <a:rPr lang="en-US" sz="1200" dirty="0">
                <a:latin typeface="Century Gothic" panose="020B0502020202020204" pitchFamily="34" charset="0"/>
              </a:rPr>
              <a:t>and installed back into the village. The camera is </a:t>
            </a:r>
          </a:p>
          <a:p>
            <a:r>
              <a:rPr lang="en-US" sz="1200" dirty="0">
                <a:latin typeface="Century Gothic" panose="020B0502020202020204" pitchFamily="34" charset="0"/>
              </a:rPr>
              <a:t>jointly owned by Crimplesham and Fincham Parish </a:t>
            </a:r>
          </a:p>
          <a:p>
            <a:r>
              <a:rPr lang="en-US" sz="1200" dirty="0">
                <a:latin typeface="Century Gothic" panose="020B0502020202020204" pitchFamily="34" charset="0"/>
              </a:rPr>
              <a:t>Councils. After the departure of Gina Ashman, we </a:t>
            </a:r>
          </a:p>
          <a:p>
            <a:r>
              <a:rPr lang="en-US" sz="1200" dirty="0">
                <a:latin typeface="Century Gothic" panose="020B0502020202020204" pitchFamily="34" charset="0"/>
              </a:rPr>
              <a:t>were unable to facilitate the management of the </a:t>
            </a:r>
          </a:p>
          <a:p>
            <a:r>
              <a:rPr lang="en-US" sz="1200" dirty="0">
                <a:latin typeface="Century Gothic" panose="020B0502020202020204" pitchFamily="34" charset="0"/>
              </a:rPr>
              <a:t>camera in the village. We are  very grateful to </a:t>
            </a:r>
          </a:p>
          <a:p>
            <a:r>
              <a:rPr lang="en-US" sz="1200" dirty="0">
                <a:latin typeface="Century Gothic" panose="020B0502020202020204" pitchFamily="34" charset="0"/>
              </a:rPr>
              <a:t>Ian Wright for volunteering to manage this on behalf </a:t>
            </a:r>
          </a:p>
          <a:p>
            <a:r>
              <a:rPr lang="en-US" sz="1200" dirty="0">
                <a:latin typeface="Century Gothic" panose="020B0502020202020204" pitchFamily="34" charset="0"/>
              </a:rPr>
              <a:t>of the village.</a:t>
            </a:r>
          </a:p>
          <a:p>
            <a:r>
              <a:rPr lang="en-US" dirty="0"/>
              <a:t> </a:t>
            </a:r>
          </a:p>
        </p:txBody>
      </p:sp>
      <p:sp>
        <p:nvSpPr>
          <p:cNvPr id="11" name="TextBox 10">
            <a:extLst>
              <a:ext uri="{FF2B5EF4-FFF2-40B4-BE49-F238E27FC236}">
                <a16:creationId xmlns:a16="http://schemas.microsoft.com/office/drawing/2014/main" id="{62BF86F5-4E98-3E5C-28FD-869385D1B2D9}"/>
              </a:ext>
            </a:extLst>
          </p:cNvPr>
          <p:cNvSpPr txBox="1"/>
          <p:nvPr/>
        </p:nvSpPr>
        <p:spPr>
          <a:xfrm>
            <a:off x="3518469" y="4591398"/>
            <a:ext cx="3908512" cy="369332"/>
          </a:xfrm>
          <a:prstGeom prst="rect">
            <a:avLst/>
          </a:prstGeom>
          <a:noFill/>
        </p:spPr>
        <p:txBody>
          <a:bodyPr wrap="square" rtlCol="0">
            <a:spAutoFit/>
          </a:bodyPr>
          <a:lstStyle/>
          <a:p>
            <a:r>
              <a:rPr lang="en-US"/>
              <a:t>    </a:t>
            </a:r>
            <a:endParaRPr lang="en-US" sz="1200" dirty="0">
              <a:latin typeface="Century Gothic" panose="020B0502020202020204" pitchFamily="34" charset="0"/>
            </a:endParaRPr>
          </a:p>
        </p:txBody>
      </p:sp>
      <p:sp>
        <p:nvSpPr>
          <p:cNvPr id="13" name="TextBox 12">
            <a:extLst>
              <a:ext uri="{FF2B5EF4-FFF2-40B4-BE49-F238E27FC236}">
                <a16:creationId xmlns:a16="http://schemas.microsoft.com/office/drawing/2014/main" id="{41E90539-0BCE-6FD9-89AE-4BA9AE8D0095}"/>
              </a:ext>
            </a:extLst>
          </p:cNvPr>
          <p:cNvSpPr txBox="1"/>
          <p:nvPr/>
        </p:nvSpPr>
        <p:spPr>
          <a:xfrm>
            <a:off x="3815896" y="9966296"/>
            <a:ext cx="3153427" cy="923330"/>
          </a:xfrm>
          <a:prstGeom prst="rect">
            <a:avLst/>
          </a:prstGeom>
          <a:noFill/>
        </p:spPr>
        <p:txBody>
          <a:bodyPr wrap="none" rtlCol="0">
            <a:spAutoFit/>
          </a:bodyPr>
          <a:lstStyle/>
          <a:p>
            <a:r>
              <a:rPr lang="en-US" sz="1200" dirty="0">
                <a:latin typeface="Calibri" panose="020F0502020204030204" pitchFamily="34" charset="0"/>
              </a:rPr>
              <a:t>This newsletter is now sponsored. To advertise </a:t>
            </a:r>
          </a:p>
          <a:p>
            <a:r>
              <a:rPr lang="en-US" sz="1200" dirty="0">
                <a:latin typeface="Calibri" panose="020F0502020204030204" pitchFamily="34" charset="0"/>
              </a:rPr>
              <a:t>please contact the Clerk at </a:t>
            </a:r>
          </a:p>
          <a:p>
            <a:r>
              <a:rPr lang="en-US" sz="1200" dirty="0">
                <a:latin typeface="Calibri" panose="020F0502020204030204" pitchFamily="34" charset="0"/>
              </a:rPr>
              <a:t> </a:t>
            </a:r>
            <a:r>
              <a:rPr lang="en-US" sz="1200" dirty="0">
                <a:latin typeface="Calibri" panose="020F0502020204030204" pitchFamily="34" charset="0"/>
                <a:hlinkClick r:id="rId4">
                  <a:extLst>
                    <a:ext uri="{A12FA001-AC4F-418D-AE19-62706E023703}">
                      <ahyp:hlinkClr xmlns:ahyp="http://schemas.microsoft.com/office/drawing/2018/hyperlinkcolor" val="tx"/>
                    </a:ext>
                  </a:extLst>
                </a:hlinkClick>
              </a:rPr>
              <a:t>clerk@crimplesham-pc.gov.uk</a:t>
            </a:r>
            <a:r>
              <a:rPr lang="en-US" sz="1200" dirty="0">
                <a:latin typeface="Calibri" panose="020F0502020204030204" pitchFamily="34" charset="0"/>
              </a:rPr>
              <a:t>  </a:t>
            </a:r>
          </a:p>
          <a:p>
            <a:r>
              <a:rPr lang="en-US" dirty="0"/>
              <a:t> </a:t>
            </a:r>
          </a:p>
        </p:txBody>
      </p:sp>
      <p:pic>
        <p:nvPicPr>
          <p:cNvPr id="10" name="Picture 9">
            <a:extLst>
              <a:ext uri="{FF2B5EF4-FFF2-40B4-BE49-F238E27FC236}">
                <a16:creationId xmlns:a16="http://schemas.microsoft.com/office/drawing/2014/main" id="{B03DE16C-95D2-67F0-FFD8-4C036EC9F54F}"/>
              </a:ext>
            </a:extLst>
          </p:cNvPr>
          <p:cNvPicPr>
            <a:picLocks noChangeAspect="1"/>
          </p:cNvPicPr>
          <p:nvPr/>
        </p:nvPicPr>
        <p:blipFill>
          <a:blip r:embed="rId6"/>
          <a:stretch>
            <a:fillRect/>
          </a:stretch>
        </p:blipFill>
        <p:spPr>
          <a:xfrm>
            <a:off x="4094759" y="7321183"/>
            <a:ext cx="2466083" cy="2588324"/>
          </a:xfrm>
          <a:prstGeom prst="rect">
            <a:avLst/>
          </a:prstGeom>
        </p:spPr>
      </p:pic>
      <p:pic>
        <p:nvPicPr>
          <p:cNvPr id="14" name="Picture 13">
            <a:extLst>
              <a:ext uri="{FF2B5EF4-FFF2-40B4-BE49-F238E27FC236}">
                <a16:creationId xmlns:a16="http://schemas.microsoft.com/office/drawing/2014/main" id="{1B88E73C-6D19-B846-AA12-03623E70F4B1}"/>
              </a:ext>
            </a:extLst>
          </p:cNvPr>
          <p:cNvPicPr>
            <a:picLocks noChangeAspect="1"/>
          </p:cNvPicPr>
          <p:nvPr/>
        </p:nvPicPr>
        <p:blipFill>
          <a:blip r:embed="rId7"/>
          <a:stretch>
            <a:fillRect/>
          </a:stretch>
        </p:blipFill>
        <p:spPr>
          <a:xfrm>
            <a:off x="276595" y="9793377"/>
            <a:ext cx="3127519" cy="731583"/>
          </a:xfrm>
          <a:prstGeom prst="rect">
            <a:avLst/>
          </a:prstGeom>
        </p:spPr>
      </p:pic>
    </p:spTree>
    <p:extLst>
      <p:ext uri="{BB962C8B-B14F-4D97-AF65-F5344CB8AC3E}">
        <p14:creationId xmlns:p14="http://schemas.microsoft.com/office/powerpoint/2010/main" val="2824651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17619</TotalTime>
  <Words>932</Words>
  <Application>Microsoft Office PowerPoint</Application>
  <PresentationFormat>Custom</PresentationFormat>
  <Paragraphs>77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Verdana</vt:lpstr>
      <vt:lpstr>Office Theme</vt:lpstr>
      <vt:lpstr>Crimplesham Parish Council Newsletter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and Black Modern Hidden Beautiful Place Newsletter</dc:title>
  <dc:creator>Rob Shaw</dc:creator>
  <cp:keywords>DAFkj3UaBgY,BAFLcTC5Bzg</cp:keywords>
  <cp:lastModifiedBy>Barry Satur</cp:lastModifiedBy>
  <cp:revision>26</cp:revision>
  <cp:lastPrinted>2026-04-20T12:52:00Z</cp:lastPrinted>
  <dcterms:created xsi:type="dcterms:W3CDTF">2023-10-03T07:41:17Z</dcterms:created>
  <dcterms:modified xsi:type="dcterms:W3CDTF">2026-04-20T13:09:16Z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2023-06-12T00:00:00Z</vt:filetime>
  </property>
  <property fmtid="{D5CDD505-2E9C-101B-9397-08002B2CF9AE}" pid="3" name="Creator">
    <vt:lpwstr>Canva</vt:lpwstr>
  </property>
  <property fmtid="{D5CDD505-2E9C-101B-9397-08002B2CF9AE}" pid="4" name="LastSaved">
    <vt:filetime>2023-10-03T00:00:00Z</vt:filetime>
  </property>
  <property fmtid="{D5CDD505-2E9C-101B-9397-08002B2CF9AE}" pid="5" name="Producer">
    <vt:lpwstr>Canva</vt:lpwstr>
  </property>
</Properties>
</file>